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2" r:id="rId2"/>
    <p:sldMasterId id="2147483684" r:id="rId3"/>
    <p:sldMasterId id="2147483706" r:id="rId4"/>
  </p:sldMasterIdLst>
  <p:notesMasterIdLst>
    <p:notesMasterId r:id="rId2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2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2C214-F9E7-4F89-9763-DF3C547E646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5970DC-4B1B-40C5-92E3-B42F5A4DF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513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3DA51-5F05-47E1-97E4-F05A3588B5E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434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34460-3E4D-49E3-8778-9A71A724CC6C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10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119774-DF44-47D7-BF2E-8BA259A2822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581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34460-3E4D-49E3-8778-9A71A724CC6C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2692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34460-3E4D-49E3-8778-9A71A724CC6C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338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34460-3E4D-49E3-8778-9A71A724CC6C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949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34460-3E4D-49E3-8778-9A71A724CC6C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093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34460-3E4D-49E3-8778-9A71A724CC6C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224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34460-3E4D-49E3-8778-9A71A724CC6C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292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D6D30-1C30-42AF-9FE1-E78D3516976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336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CBF2-BA64-4AE6-8A8F-842183B3596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679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4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2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3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05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72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40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B8401-7A9A-4D5E-BAFB-6D1A4D4D22C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723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1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1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3AD52-624A-40F6-B214-C7DC9522947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090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50" indent="0">
              <a:buNone/>
              <a:defRPr sz="2000" b="1"/>
            </a:lvl2pPr>
            <a:lvl3pPr marL="913499" indent="0">
              <a:buNone/>
              <a:defRPr sz="1800" b="1"/>
            </a:lvl3pPr>
            <a:lvl4pPr marL="1370250" indent="0">
              <a:buNone/>
              <a:defRPr sz="1600" b="1"/>
            </a:lvl4pPr>
            <a:lvl5pPr marL="1827000" indent="0">
              <a:buNone/>
              <a:defRPr sz="1600" b="1"/>
            </a:lvl5pPr>
            <a:lvl6pPr marL="2283754" indent="0">
              <a:buNone/>
              <a:defRPr sz="1600" b="1"/>
            </a:lvl6pPr>
            <a:lvl7pPr marL="2740505" indent="0">
              <a:buNone/>
              <a:defRPr sz="1600" b="1"/>
            </a:lvl7pPr>
            <a:lvl8pPr marL="3197254" indent="0">
              <a:buNone/>
              <a:defRPr sz="1600" b="1"/>
            </a:lvl8pPr>
            <a:lvl9pPr marL="36540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50" indent="0">
              <a:buNone/>
              <a:defRPr sz="2000" b="1"/>
            </a:lvl2pPr>
            <a:lvl3pPr marL="913499" indent="0">
              <a:buNone/>
              <a:defRPr sz="1800" b="1"/>
            </a:lvl3pPr>
            <a:lvl4pPr marL="1370250" indent="0">
              <a:buNone/>
              <a:defRPr sz="1600" b="1"/>
            </a:lvl4pPr>
            <a:lvl5pPr marL="1827000" indent="0">
              <a:buNone/>
              <a:defRPr sz="1600" b="1"/>
            </a:lvl5pPr>
            <a:lvl6pPr marL="2283754" indent="0">
              <a:buNone/>
              <a:defRPr sz="1600" b="1"/>
            </a:lvl6pPr>
            <a:lvl7pPr marL="2740505" indent="0">
              <a:buNone/>
              <a:defRPr sz="1600" b="1"/>
            </a:lvl7pPr>
            <a:lvl8pPr marL="3197254" indent="0">
              <a:buNone/>
              <a:defRPr sz="1600" b="1"/>
            </a:lvl8pPr>
            <a:lvl9pPr marL="36540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8D58D-E390-4F00-BAF7-7A40A6B3C40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201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3CF6C-604B-45E3-8F08-FA6E131D3AD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077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79CC-7C9C-4A55-B046-F38750C46F6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480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50" indent="0">
              <a:buNone/>
              <a:defRPr sz="1200"/>
            </a:lvl2pPr>
            <a:lvl3pPr marL="913499" indent="0">
              <a:buNone/>
              <a:defRPr sz="1000"/>
            </a:lvl3pPr>
            <a:lvl4pPr marL="1370250" indent="0">
              <a:buNone/>
              <a:defRPr sz="900"/>
            </a:lvl4pPr>
            <a:lvl5pPr marL="1827000" indent="0">
              <a:buNone/>
              <a:defRPr sz="900"/>
            </a:lvl5pPr>
            <a:lvl6pPr marL="2283754" indent="0">
              <a:buNone/>
              <a:defRPr sz="900"/>
            </a:lvl6pPr>
            <a:lvl7pPr marL="2740505" indent="0">
              <a:buNone/>
              <a:defRPr sz="900"/>
            </a:lvl7pPr>
            <a:lvl8pPr marL="3197254" indent="0">
              <a:buNone/>
              <a:defRPr sz="900"/>
            </a:lvl8pPr>
            <a:lvl9pPr marL="365400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5A78F-8DB0-4C90-AD04-FE0BE9F7623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922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50" indent="0">
              <a:buNone/>
              <a:defRPr sz="2800"/>
            </a:lvl2pPr>
            <a:lvl3pPr marL="913499" indent="0">
              <a:buNone/>
              <a:defRPr sz="2400"/>
            </a:lvl3pPr>
            <a:lvl4pPr marL="1370250" indent="0">
              <a:buNone/>
              <a:defRPr sz="2000"/>
            </a:lvl4pPr>
            <a:lvl5pPr marL="1827000" indent="0">
              <a:buNone/>
              <a:defRPr sz="2000"/>
            </a:lvl5pPr>
            <a:lvl6pPr marL="2283754" indent="0">
              <a:buNone/>
              <a:defRPr sz="2000"/>
            </a:lvl6pPr>
            <a:lvl7pPr marL="2740505" indent="0">
              <a:buNone/>
              <a:defRPr sz="2000"/>
            </a:lvl7pPr>
            <a:lvl8pPr marL="3197254" indent="0">
              <a:buNone/>
              <a:defRPr sz="2000"/>
            </a:lvl8pPr>
            <a:lvl9pPr marL="3654005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50" indent="0">
              <a:buNone/>
              <a:defRPr sz="1200"/>
            </a:lvl2pPr>
            <a:lvl3pPr marL="913499" indent="0">
              <a:buNone/>
              <a:defRPr sz="1000"/>
            </a:lvl3pPr>
            <a:lvl4pPr marL="1370250" indent="0">
              <a:buNone/>
              <a:defRPr sz="900"/>
            </a:lvl4pPr>
            <a:lvl5pPr marL="1827000" indent="0">
              <a:buNone/>
              <a:defRPr sz="900"/>
            </a:lvl5pPr>
            <a:lvl6pPr marL="2283754" indent="0">
              <a:buNone/>
              <a:defRPr sz="900"/>
            </a:lvl6pPr>
            <a:lvl7pPr marL="2740505" indent="0">
              <a:buNone/>
              <a:defRPr sz="900"/>
            </a:lvl7pPr>
            <a:lvl8pPr marL="3197254" indent="0">
              <a:buNone/>
              <a:defRPr sz="900"/>
            </a:lvl8pPr>
            <a:lvl9pPr marL="365400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7C2CC-556C-4B18-96B0-C5B788BC427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847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17487-8174-4024-8674-73D9D8B0AD7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621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01AF4-BCD5-4AA7-A7A6-E150E28992D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748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6750" indent="0" algn="ctr">
              <a:buNone/>
              <a:defRPr/>
            </a:lvl2pPr>
            <a:lvl3pPr marL="913499" indent="0" algn="ctr">
              <a:buNone/>
              <a:defRPr/>
            </a:lvl3pPr>
            <a:lvl4pPr marL="1370250" indent="0" algn="ctr">
              <a:buNone/>
              <a:defRPr/>
            </a:lvl4pPr>
            <a:lvl5pPr marL="1827000" indent="0" algn="ctr">
              <a:buNone/>
              <a:defRPr/>
            </a:lvl5pPr>
            <a:lvl6pPr marL="2283754" indent="0" algn="ctr">
              <a:buNone/>
              <a:defRPr/>
            </a:lvl6pPr>
            <a:lvl7pPr marL="2740505" indent="0" algn="ctr">
              <a:buNone/>
              <a:defRPr/>
            </a:lvl7pPr>
            <a:lvl8pPr marL="3197254" indent="0" algn="ctr">
              <a:buNone/>
              <a:defRPr/>
            </a:lvl8pPr>
            <a:lvl9pPr marL="3654005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3849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835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50" indent="0">
              <a:buNone/>
              <a:defRPr sz="1800"/>
            </a:lvl2pPr>
            <a:lvl3pPr marL="913499" indent="0">
              <a:buNone/>
              <a:defRPr sz="1600"/>
            </a:lvl3pPr>
            <a:lvl4pPr marL="1370250" indent="0">
              <a:buNone/>
              <a:defRPr sz="1400"/>
            </a:lvl4pPr>
            <a:lvl5pPr marL="1827000" indent="0">
              <a:buNone/>
              <a:defRPr sz="1400"/>
            </a:lvl5pPr>
            <a:lvl6pPr marL="2283754" indent="0">
              <a:buNone/>
              <a:defRPr sz="1400"/>
            </a:lvl6pPr>
            <a:lvl7pPr marL="2740505" indent="0">
              <a:buNone/>
              <a:defRPr sz="1400"/>
            </a:lvl7pPr>
            <a:lvl8pPr marL="3197254" indent="0">
              <a:buNone/>
              <a:defRPr sz="1400"/>
            </a:lvl8pPr>
            <a:lvl9pPr marL="365400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4977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442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50" indent="0">
              <a:buNone/>
              <a:defRPr sz="2000" b="1"/>
            </a:lvl2pPr>
            <a:lvl3pPr marL="913499" indent="0">
              <a:buNone/>
              <a:defRPr sz="1800" b="1"/>
            </a:lvl3pPr>
            <a:lvl4pPr marL="1370250" indent="0">
              <a:buNone/>
              <a:defRPr sz="1600" b="1"/>
            </a:lvl4pPr>
            <a:lvl5pPr marL="1827000" indent="0">
              <a:buNone/>
              <a:defRPr sz="1600" b="1"/>
            </a:lvl5pPr>
            <a:lvl6pPr marL="2283754" indent="0">
              <a:buNone/>
              <a:defRPr sz="1600" b="1"/>
            </a:lvl6pPr>
            <a:lvl7pPr marL="2740505" indent="0">
              <a:buNone/>
              <a:defRPr sz="1600" b="1"/>
            </a:lvl7pPr>
            <a:lvl8pPr marL="3197254" indent="0">
              <a:buNone/>
              <a:defRPr sz="1600" b="1"/>
            </a:lvl8pPr>
            <a:lvl9pPr marL="365400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50" indent="0">
              <a:buNone/>
              <a:defRPr sz="2000" b="1"/>
            </a:lvl2pPr>
            <a:lvl3pPr marL="913499" indent="0">
              <a:buNone/>
              <a:defRPr sz="1800" b="1"/>
            </a:lvl3pPr>
            <a:lvl4pPr marL="1370250" indent="0">
              <a:buNone/>
              <a:defRPr sz="1600" b="1"/>
            </a:lvl4pPr>
            <a:lvl5pPr marL="1827000" indent="0">
              <a:buNone/>
              <a:defRPr sz="1600" b="1"/>
            </a:lvl5pPr>
            <a:lvl6pPr marL="2283754" indent="0">
              <a:buNone/>
              <a:defRPr sz="1600" b="1"/>
            </a:lvl6pPr>
            <a:lvl7pPr marL="2740505" indent="0">
              <a:buNone/>
              <a:defRPr sz="1600" b="1"/>
            </a:lvl7pPr>
            <a:lvl8pPr marL="3197254" indent="0">
              <a:buNone/>
              <a:defRPr sz="1600" b="1"/>
            </a:lvl8pPr>
            <a:lvl9pPr marL="365400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5252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6035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8120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3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50" indent="0">
              <a:buNone/>
              <a:defRPr sz="1200"/>
            </a:lvl2pPr>
            <a:lvl3pPr marL="913499" indent="0">
              <a:buNone/>
              <a:defRPr sz="1000"/>
            </a:lvl3pPr>
            <a:lvl4pPr marL="1370250" indent="0">
              <a:buNone/>
              <a:defRPr sz="900"/>
            </a:lvl4pPr>
            <a:lvl5pPr marL="1827000" indent="0">
              <a:buNone/>
              <a:defRPr sz="900"/>
            </a:lvl5pPr>
            <a:lvl6pPr marL="2283754" indent="0">
              <a:buNone/>
              <a:defRPr sz="900"/>
            </a:lvl6pPr>
            <a:lvl7pPr marL="2740505" indent="0">
              <a:buNone/>
              <a:defRPr sz="900"/>
            </a:lvl7pPr>
            <a:lvl8pPr marL="3197254" indent="0">
              <a:buNone/>
              <a:defRPr sz="900"/>
            </a:lvl8pPr>
            <a:lvl9pPr marL="365400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4803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50" indent="0">
              <a:buNone/>
              <a:defRPr sz="2800"/>
            </a:lvl2pPr>
            <a:lvl3pPr marL="913499" indent="0">
              <a:buNone/>
              <a:defRPr sz="2400"/>
            </a:lvl3pPr>
            <a:lvl4pPr marL="1370250" indent="0">
              <a:buNone/>
              <a:defRPr sz="2000"/>
            </a:lvl4pPr>
            <a:lvl5pPr marL="1827000" indent="0">
              <a:buNone/>
              <a:defRPr sz="2000"/>
            </a:lvl5pPr>
            <a:lvl6pPr marL="2283754" indent="0">
              <a:buNone/>
              <a:defRPr sz="2000"/>
            </a:lvl6pPr>
            <a:lvl7pPr marL="2740505" indent="0">
              <a:buNone/>
              <a:defRPr sz="2000"/>
            </a:lvl7pPr>
            <a:lvl8pPr marL="3197254" indent="0">
              <a:buNone/>
              <a:defRPr sz="2000"/>
            </a:lvl8pPr>
            <a:lvl9pPr marL="365400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50" indent="0">
              <a:buNone/>
              <a:defRPr sz="1200"/>
            </a:lvl2pPr>
            <a:lvl3pPr marL="913499" indent="0">
              <a:buNone/>
              <a:defRPr sz="1000"/>
            </a:lvl3pPr>
            <a:lvl4pPr marL="1370250" indent="0">
              <a:buNone/>
              <a:defRPr sz="900"/>
            </a:lvl4pPr>
            <a:lvl5pPr marL="1827000" indent="0">
              <a:buNone/>
              <a:defRPr sz="900"/>
            </a:lvl5pPr>
            <a:lvl6pPr marL="2283754" indent="0">
              <a:buNone/>
              <a:defRPr sz="900"/>
            </a:lvl6pPr>
            <a:lvl7pPr marL="2740505" indent="0">
              <a:buNone/>
              <a:defRPr sz="900"/>
            </a:lvl7pPr>
            <a:lvl8pPr marL="3197254" indent="0">
              <a:buNone/>
              <a:defRPr sz="900"/>
            </a:lvl8pPr>
            <a:lvl9pPr marL="365400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7974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0328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4604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- Short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HI_Reverse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1" y="381002"/>
            <a:ext cx="2144835" cy="7821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2968122"/>
            <a:ext cx="4724400" cy="1089529"/>
          </a:xfrm>
          <a:noFill/>
          <a:ln>
            <a:noFill/>
          </a:ln>
        </p:spPr>
        <p:txBody>
          <a:bodyPr anchor="b" anchorCtr="0">
            <a:spAutoFit/>
          </a:bodyPr>
          <a:lstStyle>
            <a:lvl1pPr algn="l">
              <a:lnSpc>
                <a:spcPct val="80000"/>
              </a:lnSpc>
              <a:defRPr sz="405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038600"/>
            <a:ext cx="4724400" cy="5334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bg1"/>
                </a:solidFill>
                <a:latin typeface="Cambria" pitchFamily="18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6477000" y="409902"/>
            <a:ext cx="2286000" cy="3048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200" b="1">
                <a:solidFill>
                  <a:srgbClr val="009EC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6477000" y="774696"/>
            <a:ext cx="2286000" cy="4572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9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2"/>
          </p:nvPr>
        </p:nvSpPr>
        <p:spPr>
          <a:xfrm>
            <a:off x="6515100" y="4895850"/>
            <a:ext cx="2133600" cy="4572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bg1"/>
                </a:solidFill>
                <a:latin typeface="Cambria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7495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- Long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968121"/>
            <a:ext cx="6019800" cy="1089529"/>
          </a:xfrm>
          <a:noFill/>
          <a:ln>
            <a:noFill/>
          </a:ln>
        </p:spPr>
        <p:txBody>
          <a:bodyPr wrap="square" anchor="b" anchorCtr="0">
            <a:spAutoFit/>
          </a:bodyPr>
          <a:lstStyle>
            <a:lvl1pPr algn="l">
              <a:lnSpc>
                <a:spcPct val="80000"/>
              </a:lnSpc>
              <a:defRPr sz="405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4038600"/>
            <a:ext cx="6019800" cy="5334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bg1"/>
                </a:solidFill>
                <a:latin typeface="Cambria" pitchFamily="18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6477000" y="409902"/>
            <a:ext cx="2286000" cy="3048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200" b="1">
                <a:solidFill>
                  <a:srgbClr val="009EC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6477000" y="774696"/>
            <a:ext cx="2286000" cy="4572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9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2"/>
          </p:nvPr>
        </p:nvSpPr>
        <p:spPr>
          <a:xfrm>
            <a:off x="6515100" y="4895850"/>
            <a:ext cx="2133600" cy="4572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bg1"/>
                </a:solidFill>
                <a:latin typeface="Cambria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IHI_Reverse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1" y="381002"/>
            <a:ext cx="2144835" cy="78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7591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V2 - Long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766131"/>
            <a:ext cx="6019800" cy="1089529"/>
          </a:xfrm>
          <a:noFill/>
          <a:ln>
            <a:noFill/>
          </a:ln>
        </p:spPr>
        <p:txBody>
          <a:bodyPr wrap="square" anchor="b" anchorCtr="0">
            <a:spAutoFit/>
          </a:bodyPr>
          <a:lstStyle>
            <a:lvl1pPr algn="l">
              <a:lnSpc>
                <a:spcPct val="80000"/>
              </a:lnSpc>
              <a:defRPr sz="405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36610"/>
            <a:ext cx="6019800" cy="242374"/>
          </a:xfrm>
          <a:noFill/>
          <a:ln>
            <a:noFill/>
          </a:ln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i="1">
                <a:solidFill>
                  <a:schemeClr val="bg1"/>
                </a:solidFill>
                <a:latin typeface="Cambria" pitchFamily="18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6477000" y="409902"/>
            <a:ext cx="2286000" cy="3048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200" b="1">
                <a:solidFill>
                  <a:srgbClr val="009EC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6477000" y="774696"/>
            <a:ext cx="2286000" cy="4572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9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2"/>
          </p:nvPr>
        </p:nvSpPr>
        <p:spPr>
          <a:xfrm>
            <a:off x="6553200" y="4876800"/>
            <a:ext cx="2133600" cy="457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bg1"/>
                </a:solidFill>
                <a:latin typeface="Cambria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IHI_Reverse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1" y="381002"/>
            <a:ext cx="2144835" cy="78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4322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V3 - Short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2968122"/>
            <a:ext cx="4724400" cy="1089529"/>
          </a:xfrm>
          <a:noFill/>
        </p:spPr>
        <p:txBody>
          <a:bodyPr anchor="b" anchorCtr="0">
            <a:spAutoFit/>
          </a:bodyPr>
          <a:lstStyle>
            <a:lvl1pPr algn="l">
              <a:lnSpc>
                <a:spcPct val="80000"/>
              </a:lnSpc>
              <a:defRPr sz="405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038600"/>
            <a:ext cx="4724400" cy="533400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bg1"/>
                </a:solidFill>
                <a:latin typeface="Cambria" pitchFamily="18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6477000" y="409902"/>
            <a:ext cx="2286000" cy="3048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200" b="1">
                <a:solidFill>
                  <a:srgbClr val="009EC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6477000" y="774696"/>
            <a:ext cx="2286000" cy="4572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9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2"/>
          </p:nvPr>
        </p:nvSpPr>
        <p:spPr>
          <a:xfrm>
            <a:off x="6477000" y="4953000"/>
            <a:ext cx="2133600" cy="4572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bg1"/>
                </a:solidFill>
                <a:latin typeface="Cambria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IHI_Reverse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1" y="381002"/>
            <a:ext cx="2144835" cy="78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1391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2"/>
            <a:ext cx="8229600" cy="4419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9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85701E52-AEDB-495B-9A13-7FA0BCC79446}" type="slidenum">
              <a:rPr lang="en-US" smtClean="0">
                <a:solidFill>
                  <a:srgbClr val="777779"/>
                </a:solidFill>
              </a:rPr>
              <a:pPr/>
              <a:t>‹#›</a:t>
            </a:fld>
            <a:endParaRPr lang="en-US">
              <a:solidFill>
                <a:srgbClr val="7777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1700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4800" y="1143000"/>
            <a:ext cx="8458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5635"/>
            <a:ext cx="8229600" cy="14131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2"/>
            <a:ext cx="8229600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9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85701E52-AEDB-495B-9A13-7FA0BCC79446}" type="slidenum">
              <a:rPr lang="en-US" smtClean="0">
                <a:solidFill>
                  <a:srgbClr val="777779"/>
                </a:solidFill>
              </a:rPr>
              <a:pPr/>
              <a:t>‹#›</a:t>
            </a:fld>
            <a:endParaRPr lang="en-US">
              <a:solidFill>
                <a:srgbClr val="777779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879833"/>
            <a:ext cx="8229600" cy="0"/>
          </a:xfrm>
          <a:prstGeom prst="line">
            <a:avLst/>
          </a:prstGeom>
          <a:ln w="57150">
            <a:solidFill>
              <a:srgbClr val="455660">
                <a:alpha val="63922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8813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Content - 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2"/>
            <a:ext cx="8229600" cy="4419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57200" y="6133011"/>
            <a:ext cx="7620000" cy="6096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75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 sz="1200"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 sz="1050"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 sz="900">
                <a:solidFill>
                  <a:schemeClr val="bg1"/>
                </a:solidFill>
              </a:defRPr>
            </a:lvl4pPr>
            <a:lvl5pPr>
              <a:buFont typeface="Arial" pitchFamily="34" charset="0"/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9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85701E52-AEDB-495B-9A13-7FA0BCC79446}" type="slidenum">
              <a:rPr lang="en-US" smtClean="0">
                <a:solidFill>
                  <a:srgbClr val="777779"/>
                </a:solidFill>
              </a:rPr>
              <a:pPr/>
              <a:t>‹#›</a:t>
            </a:fld>
            <a:endParaRPr lang="en-US">
              <a:solidFill>
                <a:srgbClr val="7777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730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EC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2"/>
            <a:ext cx="4343400" cy="44196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2100">
                <a:solidFill>
                  <a:srgbClr val="009EC2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/>
            </a:lvl2pPr>
            <a:lvl3pPr marL="0" indent="0">
              <a:spcBef>
                <a:spcPts val="0"/>
              </a:spcBef>
              <a:buFont typeface="Arial" pitchFamily="34" charset="0"/>
              <a:buNone/>
              <a:defRPr/>
            </a:lvl3pPr>
            <a:lvl4pPr marL="0" indent="0">
              <a:spcBef>
                <a:spcPts val="0"/>
              </a:spcBef>
              <a:buFont typeface="Arial" pitchFamily="34" charset="0"/>
              <a:buNone/>
              <a:defRPr/>
            </a:lvl4pPr>
            <a:lvl5pPr marL="0" indent="0">
              <a:spcBef>
                <a:spcPts val="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447800"/>
            <a:ext cx="3581400" cy="44196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9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85701E52-AEDB-495B-9A13-7FA0BCC79446}" type="slidenum">
              <a:rPr lang="en-US" smtClean="0">
                <a:solidFill>
                  <a:srgbClr val="777779"/>
                </a:solidFill>
              </a:rPr>
              <a:pPr/>
              <a:t>‹#›</a:t>
            </a:fld>
            <a:endParaRPr lang="en-US">
              <a:solidFill>
                <a:srgbClr val="7777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8039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 Background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2"/>
            <a:ext cx="8229600" cy="4419601"/>
          </a:xfrm>
        </p:spPr>
        <p:txBody>
          <a:bodyPr/>
          <a:lstStyle>
            <a:lvl1pPr>
              <a:buFont typeface="Arial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IHI_Symbo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41224" y="6224157"/>
            <a:ext cx="438652" cy="432955"/>
          </a:xfrm>
          <a:prstGeom prst="rect">
            <a:avLst/>
          </a:prstGeom>
        </p:spPr>
      </p:pic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9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85701E52-AEDB-495B-9A13-7FA0BCC79446}" type="slidenum">
              <a:rPr lang="en-US" smtClean="0">
                <a:solidFill>
                  <a:srgbClr val="777779"/>
                </a:solidFill>
              </a:rPr>
              <a:pPr/>
              <a:t>‹#›</a:t>
            </a:fld>
            <a:endParaRPr lang="en-US">
              <a:solidFill>
                <a:srgbClr val="7777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0853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 Background - Imag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2"/>
            <a:ext cx="4267200" cy="441960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105400" y="1447800"/>
            <a:ext cx="3581400" cy="44196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9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85701E52-AEDB-495B-9A13-7FA0BCC79446}" type="slidenum">
              <a:rPr lang="en-US" smtClean="0">
                <a:solidFill>
                  <a:srgbClr val="777779"/>
                </a:solidFill>
              </a:rPr>
              <a:pPr/>
              <a:t>‹#›</a:t>
            </a:fld>
            <a:endParaRPr lang="en-US">
              <a:solidFill>
                <a:srgbClr val="7777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4772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ark Background - Imag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2"/>
            <a:ext cx="4267200" cy="441960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9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85701E52-AEDB-495B-9A13-7FA0BCC79446}" type="slidenum">
              <a:rPr lang="en-US" smtClean="0">
                <a:solidFill>
                  <a:srgbClr val="777779"/>
                </a:solidFill>
              </a:rPr>
              <a:pPr/>
              <a:t>‹#›</a:t>
            </a:fld>
            <a:endParaRPr lang="en-US">
              <a:solidFill>
                <a:srgbClr val="777779"/>
              </a:solidFill>
            </a:endParaRPr>
          </a:p>
        </p:txBody>
      </p:sp>
      <p:pic>
        <p:nvPicPr>
          <p:cNvPr id="7" name="Content Placeholder 8" descr="circle_dia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1600200"/>
            <a:ext cx="4267200" cy="395363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2648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2"/>
            <a:ext cx="4267200" cy="441960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105400" y="1447800"/>
            <a:ext cx="3581400" cy="44196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9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85701E52-AEDB-495B-9A13-7FA0BCC79446}" type="slidenum">
              <a:rPr lang="en-US" smtClean="0">
                <a:solidFill>
                  <a:srgbClr val="777779"/>
                </a:solidFill>
              </a:rPr>
              <a:pPr/>
              <a:t>‹#›</a:t>
            </a:fld>
            <a:endParaRPr lang="en-US">
              <a:solidFill>
                <a:srgbClr val="7777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5189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Circl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173560" y="1807780"/>
            <a:ext cx="3389743" cy="3389743"/>
            <a:chOff x="5013278" y="1883978"/>
            <a:chExt cx="3389743" cy="3389743"/>
          </a:xfrm>
        </p:grpSpPr>
        <p:sp>
          <p:nvSpPr>
            <p:cNvPr id="6" name="Oval 5"/>
            <p:cNvSpPr/>
            <p:nvPr userDrawn="1"/>
          </p:nvSpPr>
          <p:spPr>
            <a:xfrm>
              <a:off x="5013278" y="1883978"/>
              <a:ext cx="3389743" cy="3389743"/>
            </a:xfrm>
            <a:prstGeom prst="ellipse">
              <a:avLst/>
            </a:prstGeom>
            <a:solidFill>
              <a:srgbClr val="CCE8D9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FFFF"/>
                </a:solidFill>
              </a:endParaRPr>
            </a:p>
          </p:txBody>
        </p:sp>
        <p:sp>
          <p:nvSpPr>
            <p:cNvPr id="7" name="Oval 6"/>
            <p:cNvSpPr/>
            <p:nvPr userDrawn="1"/>
          </p:nvSpPr>
          <p:spPr>
            <a:xfrm>
              <a:off x="5419963" y="2290663"/>
              <a:ext cx="2576373" cy="2576373"/>
            </a:xfrm>
            <a:prstGeom prst="ellipse">
              <a:avLst/>
            </a:prstGeom>
            <a:solidFill>
              <a:srgbClr val="A4D8BF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FFFF"/>
                </a:solidFill>
              </a:endParaRPr>
            </a:p>
          </p:txBody>
        </p:sp>
        <p:sp>
          <p:nvSpPr>
            <p:cNvPr id="10" name="Oval 9"/>
            <p:cNvSpPr/>
            <p:nvPr userDrawn="1"/>
          </p:nvSpPr>
          <p:spPr>
            <a:xfrm>
              <a:off x="5786111" y="2656811"/>
              <a:ext cx="1844076" cy="1844076"/>
            </a:xfrm>
            <a:prstGeom prst="ellipse">
              <a:avLst/>
            </a:prstGeom>
            <a:solidFill>
              <a:srgbClr val="74C7A3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FFFF"/>
                </a:solidFill>
              </a:endParaRPr>
            </a:p>
          </p:txBody>
        </p:sp>
        <p:sp>
          <p:nvSpPr>
            <p:cNvPr id="15" name="Oval 14"/>
            <p:cNvSpPr/>
            <p:nvPr userDrawn="1"/>
          </p:nvSpPr>
          <p:spPr>
            <a:xfrm>
              <a:off x="6168181" y="3038881"/>
              <a:ext cx="1079937" cy="1079937"/>
            </a:xfrm>
            <a:prstGeom prst="ellipse">
              <a:avLst/>
            </a:prstGeom>
            <a:gradFill flip="none" rotWithShape="1">
              <a:gsLst>
                <a:gs pos="0">
                  <a:srgbClr val="89CEAE"/>
                </a:gs>
                <a:gs pos="29000">
                  <a:srgbClr val="A4D8BF"/>
                </a:gs>
                <a:gs pos="62000">
                  <a:srgbClr val="89CEAE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FFFF"/>
                </a:solidFill>
              </a:endParaRPr>
            </a:p>
          </p:txBody>
        </p:sp>
      </p:grpSp>
      <p:sp>
        <p:nvSpPr>
          <p:cNvPr id="18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5202617" y="1571298"/>
            <a:ext cx="3276600" cy="3460532"/>
          </a:xfrm>
        </p:spPr>
        <p:txBody>
          <a:bodyPr anchor="ctr">
            <a:prstTxWarp prst="textArchDown">
              <a:avLst/>
            </a:prstTxWarp>
            <a:noAutofit/>
          </a:bodyPr>
          <a:lstStyle>
            <a:lvl1pPr marL="0" indent="0" algn="ctr">
              <a:spcBef>
                <a:spcPts val="0"/>
              </a:spcBef>
              <a:buFont typeface="Arial" pitchFamily="34" charset="0"/>
              <a:buNone/>
              <a:defRPr sz="1050" b="1">
                <a:solidFill>
                  <a:schemeClr val="tx1"/>
                </a:solidFill>
              </a:defRPr>
            </a:lvl1pPr>
            <a:lvl2pPr>
              <a:buFont typeface="Arial" pitchFamily="34" charset="0"/>
              <a:buChar char="•"/>
              <a:defRPr/>
            </a:lvl2pPr>
            <a:lvl3pPr>
              <a:buFont typeface="Arial" pitchFamily="34" charset="0"/>
              <a:buChar char="•"/>
              <a:defRPr/>
            </a:lvl3pPr>
            <a:lvl4pPr>
              <a:buFont typeface="Arial" pitchFamily="34" charset="0"/>
              <a:buChar char="•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5697917" y="2149366"/>
            <a:ext cx="2286000" cy="2483068"/>
          </a:xfrm>
        </p:spPr>
        <p:txBody>
          <a:bodyPr anchor="ctr">
            <a:prstTxWarp prst="textArchDown">
              <a:avLst/>
            </a:prstTxWarp>
            <a:noAutofit/>
          </a:bodyPr>
          <a:lstStyle>
            <a:lvl1pPr marL="0" indent="0" algn="ctr">
              <a:spcBef>
                <a:spcPts val="0"/>
              </a:spcBef>
              <a:buFont typeface="Arial" pitchFamily="34" charset="0"/>
              <a:buNone/>
              <a:defRPr sz="1050" b="1">
                <a:solidFill>
                  <a:schemeClr val="tx1"/>
                </a:solidFill>
              </a:defRPr>
            </a:lvl1pPr>
            <a:lvl2pPr>
              <a:buFont typeface="Arial" pitchFamily="34" charset="0"/>
              <a:buChar char="•"/>
              <a:defRPr/>
            </a:lvl2pPr>
            <a:lvl3pPr>
              <a:buFont typeface="Arial" pitchFamily="34" charset="0"/>
              <a:buChar char="•"/>
              <a:defRPr/>
            </a:lvl3pPr>
            <a:lvl4pPr>
              <a:buFont typeface="Arial" pitchFamily="34" charset="0"/>
              <a:buChar char="•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107016" y="2682766"/>
            <a:ext cx="1467802" cy="1600200"/>
          </a:xfrm>
        </p:spPr>
        <p:txBody>
          <a:bodyPr anchor="ctr">
            <a:prstTxWarp prst="textArchDown">
              <a:avLst/>
            </a:prstTxWarp>
            <a:noAutofit/>
          </a:bodyPr>
          <a:lstStyle>
            <a:lvl1pPr marL="0" indent="0" algn="ctr">
              <a:spcBef>
                <a:spcPts val="0"/>
              </a:spcBef>
              <a:buFont typeface="Arial" pitchFamily="34" charset="0"/>
              <a:buNone/>
              <a:defRPr sz="1050" b="1">
                <a:solidFill>
                  <a:schemeClr val="tx1"/>
                </a:solidFill>
              </a:defRPr>
            </a:lvl1pPr>
            <a:lvl2pPr>
              <a:buFont typeface="Arial" pitchFamily="34" charset="0"/>
              <a:buChar char="•"/>
              <a:defRPr/>
            </a:lvl2pPr>
            <a:lvl3pPr>
              <a:buFont typeface="Arial" pitchFamily="34" charset="0"/>
              <a:buChar char="•"/>
              <a:defRPr/>
            </a:lvl3pPr>
            <a:lvl4pPr>
              <a:buFont typeface="Arial" pitchFamily="34" charset="0"/>
              <a:buChar char="•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6307517" y="3374920"/>
            <a:ext cx="1066800" cy="269544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 typeface="Arial" pitchFamily="34" charset="0"/>
              <a:buNone/>
              <a:defRPr sz="1050" b="1">
                <a:solidFill>
                  <a:schemeClr val="tx1"/>
                </a:solidFill>
              </a:defRPr>
            </a:lvl1pPr>
            <a:lvl2pPr>
              <a:buFont typeface="Arial" pitchFamily="34" charset="0"/>
              <a:buChar char="•"/>
              <a:defRPr/>
            </a:lvl2pPr>
            <a:lvl3pPr>
              <a:buFont typeface="Arial" pitchFamily="34" charset="0"/>
              <a:buChar char="•"/>
              <a:defRPr/>
            </a:lvl3pPr>
            <a:lvl4pPr>
              <a:buFont typeface="Arial" pitchFamily="34" charset="0"/>
              <a:buChar char="•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2"/>
            <a:ext cx="4267200" cy="441960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9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85701E52-AEDB-495B-9A13-7FA0BCC79446}" type="slidenum">
              <a:rPr lang="en-US" smtClean="0">
                <a:solidFill>
                  <a:srgbClr val="777779"/>
                </a:solidFill>
              </a:rPr>
              <a:pPr/>
              <a:t>‹#›</a:t>
            </a:fld>
            <a:endParaRPr lang="en-US">
              <a:solidFill>
                <a:srgbClr val="7777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4088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Circle Graph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2"/>
            <a:ext cx="4267200" cy="441960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9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85701E52-AEDB-495B-9A13-7FA0BCC79446}" type="slidenum">
              <a:rPr lang="en-US" smtClean="0">
                <a:solidFill>
                  <a:srgbClr val="777779"/>
                </a:solidFill>
              </a:rPr>
              <a:pPr/>
              <a:t>‹#›</a:t>
            </a:fld>
            <a:endParaRPr lang="en-US">
              <a:solidFill>
                <a:srgbClr val="777779"/>
              </a:solidFill>
            </a:endParaRPr>
          </a:p>
        </p:txBody>
      </p:sp>
      <p:pic>
        <p:nvPicPr>
          <p:cNvPr id="15" name="Content Placeholder 8" descr="circle_dia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1600200"/>
            <a:ext cx="4267200" cy="395363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56858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019800"/>
            <a:ext cx="9144000" cy="83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9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85701E52-AEDB-495B-9A13-7FA0BCC79446}" type="slidenum">
              <a:rPr lang="en-US" smtClean="0">
                <a:solidFill>
                  <a:srgbClr val="777779"/>
                </a:solidFill>
              </a:rPr>
              <a:pPr/>
              <a:t>‹#›</a:t>
            </a:fld>
            <a:endParaRPr lang="en-US">
              <a:solidFill>
                <a:srgbClr val="777779"/>
              </a:solidFill>
            </a:endParaRPr>
          </a:p>
        </p:txBody>
      </p:sp>
      <p:pic>
        <p:nvPicPr>
          <p:cNvPr id="6" name="Picture 5" descr="IHI_Symbo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41224" y="6224157"/>
            <a:ext cx="438652" cy="43295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57200" y="1447800"/>
            <a:ext cx="8229600" cy="46482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062357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9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85701E52-AEDB-495B-9A13-7FA0BCC79446}" type="slidenum">
              <a:rPr lang="en-US" smtClean="0">
                <a:solidFill>
                  <a:srgbClr val="777779"/>
                </a:solidFill>
              </a:rPr>
              <a:pPr/>
              <a:t>‹#›</a:t>
            </a:fld>
            <a:endParaRPr lang="en-US">
              <a:solidFill>
                <a:srgbClr val="777779"/>
              </a:solidFill>
            </a:endParaRPr>
          </a:p>
        </p:txBody>
      </p:sp>
      <p:pic>
        <p:nvPicPr>
          <p:cNvPr id="6" name="Picture 5" descr="IHI_Symbo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41224" y="6224157"/>
            <a:ext cx="438652" cy="43295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57200" y="838200"/>
            <a:ext cx="8229600" cy="52578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727295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447802"/>
            <a:ext cx="4800600" cy="44196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2100">
                <a:solidFill>
                  <a:schemeClr val="accent5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/>
            </a:lvl2pPr>
            <a:lvl3pPr marL="0" indent="0">
              <a:spcBef>
                <a:spcPts val="0"/>
              </a:spcBef>
              <a:buFont typeface="Arial" pitchFamily="34" charset="0"/>
              <a:buNone/>
              <a:defRPr/>
            </a:lvl3pPr>
            <a:lvl4pPr marL="0" indent="0">
              <a:spcBef>
                <a:spcPts val="0"/>
              </a:spcBef>
              <a:buFont typeface="Arial" pitchFamily="34" charset="0"/>
              <a:buNone/>
              <a:defRPr/>
            </a:lvl4pPr>
            <a:lvl5pPr marL="0" indent="0">
              <a:spcBef>
                <a:spcPts val="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447800"/>
            <a:ext cx="3124200" cy="44196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9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85701E52-AEDB-495B-9A13-7FA0BCC79446}" type="slidenum">
              <a:rPr lang="en-US" smtClean="0">
                <a:solidFill>
                  <a:srgbClr val="777779"/>
                </a:solidFill>
              </a:rPr>
              <a:pPr/>
              <a:t>‹#›</a:t>
            </a:fld>
            <a:endParaRPr lang="en-US">
              <a:solidFill>
                <a:srgbClr val="7777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7184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Graphic -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60056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>
          <a:xfrm>
            <a:off x="1600200" y="6153150"/>
            <a:ext cx="54102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>
              <a:solidFill>
                <a:srgbClr val="45545F"/>
              </a:solidFill>
            </a:endParaRPr>
          </a:p>
          <a:p>
            <a:pPr>
              <a:defRPr/>
            </a:pPr>
            <a:endParaRPr lang="en-US" dirty="0">
              <a:solidFill>
                <a:srgbClr val="45545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777779"/>
              </a:solidFill>
            </a:endParaRPr>
          </a:p>
          <a:p>
            <a:pPr>
              <a:defRPr/>
            </a:pPr>
            <a:fld id="{AC031FAA-589D-411D-9DC4-95629EF638FF}" type="slidenum">
              <a:rPr lang="en-US">
                <a:solidFill>
                  <a:srgbClr val="777779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7777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375836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AD0C46C-8A96-C749-9915-C1D39776ADB7}" type="datetimeFigureOut">
              <a:rPr lang="en-US">
                <a:solidFill>
                  <a:srgbClr val="45545F"/>
                </a:solidFill>
              </a:rPr>
              <a:pPr/>
              <a:t>5/8/2018</a:t>
            </a:fld>
            <a:endParaRPr lang="en-US">
              <a:solidFill>
                <a:srgbClr val="45545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45545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8F686-0D45-3B45-A886-0BEC4B247BF5}" type="slidenum">
              <a:rPr lang="en-US" smtClean="0">
                <a:solidFill>
                  <a:srgbClr val="777779"/>
                </a:solidFill>
              </a:rPr>
              <a:pPr/>
              <a:t>‹#›</a:t>
            </a:fld>
            <a:endParaRPr lang="en-US">
              <a:solidFill>
                <a:srgbClr val="7777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0276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5"/>
          <p:cNvGrpSpPr>
            <a:grpSpLocks/>
          </p:cNvGrpSpPr>
          <p:nvPr userDrawn="1"/>
        </p:nvGrpSpPr>
        <p:grpSpPr bwMode="auto">
          <a:xfrm>
            <a:off x="119946" y="6299200"/>
            <a:ext cx="421922" cy="458788"/>
            <a:chOff x="415" y="431"/>
            <a:chExt cx="796" cy="867"/>
          </a:xfrm>
        </p:grpSpPr>
        <p:sp>
          <p:nvSpPr>
            <p:cNvPr id="3" name="Freeform 56"/>
            <p:cNvSpPr>
              <a:spLocks/>
            </p:cNvSpPr>
            <p:nvPr userDrawn="1"/>
          </p:nvSpPr>
          <p:spPr bwMode="auto">
            <a:xfrm>
              <a:off x="710" y="633"/>
              <a:ext cx="64" cy="149"/>
            </a:xfrm>
            <a:custGeom>
              <a:avLst/>
              <a:gdLst>
                <a:gd name="T0" fmla="*/ 124505 w 41"/>
                <a:gd name="T1" fmla="*/ 248810 h 96"/>
                <a:gd name="T2" fmla="*/ 124505 w 41"/>
                <a:gd name="T3" fmla="*/ 262428 h 96"/>
                <a:gd name="T4" fmla="*/ 64479 w 41"/>
                <a:gd name="T5" fmla="*/ 258371 h 96"/>
                <a:gd name="T6" fmla="*/ 0 w 41"/>
                <a:gd name="T7" fmla="*/ 262428 h 96"/>
                <a:gd name="T8" fmla="*/ 0 w 41"/>
                <a:gd name="T9" fmla="*/ 248810 h 96"/>
                <a:gd name="T10" fmla="*/ 31028 w 41"/>
                <a:gd name="T11" fmla="*/ 248810 h 96"/>
                <a:gd name="T12" fmla="*/ 37267 w 41"/>
                <a:gd name="T13" fmla="*/ 242418 h 96"/>
                <a:gd name="T14" fmla="*/ 38280 w 41"/>
                <a:gd name="T15" fmla="*/ 226477 h 96"/>
                <a:gd name="T16" fmla="*/ 42546 w 41"/>
                <a:gd name="T17" fmla="*/ 172384 h 96"/>
                <a:gd name="T18" fmla="*/ 42546 w 41"/>
                <a:gd name="T19" fmla="*/ 88503 h 96"/>
                <a:gd name="T20" fmla="*/ 38280 w 41"/>
                <a:gd name="T21" fmla="*/ 38537 h 96"/>
                <a:gd name="T22" fmla="*/ 37267 w 41"/>
                <a:gd name="T23" fmla="*/ 15997 h 96"/>
                <a:gd name="T24" fmla="*/ 31028 w 41"/>
                <a:gd name="T25" fmla="*/ 13719 h 96"/>
                <a:gd name="T26" fmla="*/ 0 w 41"/>
                <a:gd name="T27" fmla="*/ 10307 h 96"/>
                <a:gd name="T28" fmla="*/ 0 w 41"/>
                <a:gd name="T29" fmla="*/ 0 h 96"/>
                <a:gd name="T30" fmla="*/ 59754 w 41"/>
                <a:gd name="T31" fmla="*/ 0 h 96"/>
                <a:gd name="T32" fmla="*/ 124505 w 41"/>
                <a:gd name="T33" fmla="*/ 0 h 96"/>
                <a:gd name="T34" fmla="*/ 124505 w 41"/>
                <a:gd name="T35" fmla="*/ 10307 h 96"/>
                <a:gd name="T36" fmla="*/ 93275 w 41"/>
                <a:gd name="T37" fmla="*/ 13719 h 96"/>
                <a:gd name="T38" fmla="*/ 86219 w 41"/>
                <a:gd name="T39" fmla="*/ 15997 h 96"/>
                <a:gd name="T40" fmla="*/ 82012 w 41"/>
                <a:gd name="T41" fmla="*/ 35127 h 96"/>
                <a:gd name="T42" fmla="*/ 82012 w 41"/>
                <a:gd name="T43" fmla="*/ 88503 h 96"/>
                <a:gd name="T44" fmla="*/ 82012 w 41"/>
                <a:gd name="T45" fmla="*/ 172384 h 96"/>
                <a:gd name="T46" fmla="*/ 82012 w 41"/>
                <a:gd name="T47" fmla="*/ 222351 h 96"/>
                <a:gd name="T48" fmla="*/ 86219 w 41"/>
                <a:gd name="T49" fmla="*/ 242418 h 96"/>
                <a:gd name="T50" fmla="*/ 93275 w 41"/>
                <a:gd name="T51" fmla="*/ 248810 h 96"/>
                <a:gd name="T52" fmla="*/ 124505 w 41"/>
                <a:gd name="T53" fmla="*/ 248810 h 9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41" h="96">
                  <a:moveTo>
                    <a:pt x="41" y="91"/>
                  </a:moveTo>
                  <a:cubicBezTo>
                    <a:pt x="41" y="96"/>
                    <a:pt x="41" y="96"/>
                    <a:pt x="41" y="96"/>
                  </a:cubicBezTo>
                  <a:cubicBezTo>
                    <a:pt x="31" y="95"/>
                    <a:pt x="24" y="95"/>
                    <a:pt x="21" y="9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5" y="91"/>
                    <a:pt x="8" y="91"/>
                    <a:pt x="10" y="91"/>
                  </a:cubicBezTo>
                  <a:cubicBezTo>
                    <a:pt x="11" y="90"/>
                    <a:pt x="12" y="90"/>
                    <a:pt x="12" y="89"/>
                  </a:cubicBezTo>
                  <a:cubicBezTo>
                    <a:pt x="13" y="88"/>
                    <a:pt x="13" y="86"/>
                    <a:pt x="13" y="83"/>
                  </a:cubicBezTo>
                  <a:cubicBezTo>
                    <a:pt x="13" y="82"/>
                    <a:pt x="13" y="75"/>
                    <a:pt x="14" y="63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26"/>
                    <a:pt x="13" y="20"/>
                    <a:pt x="13" y="14"/>
                  </a:cubicBezTo>
                  <a:cubicBezTo>
                    <a:pt x="13" y="10"/>
                    <a:pt x="13" y="7"/>
                    <a:pt x="12" y="6"/>
                  </a:cubicBezTo>
                  <a:cubicBezTo>
                    <a:pt x="12" y="6"/>
                    <a:pt x="11" y="5"/>
                    <a:pt x="10" y="5"/>
                  </a:cubicBezTo>
                  <a:cubicBezTo>
                    <a:pt x="8" y="4"/>
                    <a:pt x="5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5" y="0"/>
                    <a:pt x="20" y="0"/>
                  </a:cubicBezTo>
                  <a:cubicBezTo>
                    <a:pt x="25" y="0"/>
                    <a:pt x="32" y="0"/>
                    <a:pt x="41" y="0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35" y="4"/>
                    <a:pt x="32" y="4"/>
                    <a:pt x="31" y="5"/>
                  </a:cubicBezTo>
                  <a:cubicBezTo>
                    <a:pt x="30" y="5"/>
                    <a:pt x="29" y="6"/>
                    <a:pt x="28" y="6"/>
                  </a:cubicBezTo>
                  <a:cubicBezTo>
                    <a:pt x="28" y="7"/>
                    <a:pt x="27" y="9"/>
                    <a:pt x="27" y="13"/>
                  </a:cubicBezTo>
                  <a:cubicBezTo>
                    <a:pt x="27" y="14"/>
                    <a:pt x="27" y="20"/>
                    <a:pt x="27" y="32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7" y="69"/>
                    <a:pt x="27" y="75"/>
                    <a:pt x="27" y="81"/>
                  </a:cubicBezTo>
                  <a:cubicBezTo>
                    <a:pt x="27" y="86"/>
                    <a:pt x="28" y="88"/>
                    <a:pt x="28" y="89"/>
                  </a:cubicBezTo>
                  <a:cubicBezTo>
                    <a:pt x="29" y="90"/>
                    <a:pt x="30" y="90"/>
                    <a:pt x="31" y="91"/>
                  </a:cubicBezTo>
                  <a:cubicBezTo>
                    <a:pt x="32" y="91"/>
                    <a:pt x="35" y="91"/>
                    <a:pt x="41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200">
                <a:solidFill>
                  <a:srgbClr val="45545F"/>
                </a:solidFill>
              </a:endParaRPr>
            </a:p>
          </p:txBody>
        </p:sp>
        <p:sp>
          <p:nvSpPr>
            <p:cNvPr id="4" name="Freeform 57"/>
            <p:cNvSpPr>
              <a:spLocks noEditPoints="1"/>
            </p:cNvSpPr>
            <p:nvPr/>
          </p:nvSpPr>
          <p:spPr bwMode="auto">
            <a:xfrm>
              <a:off x="535" y="853"/>
              <a:ext cx="556" cy="445"/>
            </a:xfrm>
            <a:custGeom>
              <a:avLst/>
              <a:gdLst>
                <a:gd name="T0" fmla="*/ 742677 w 359"/>
                <a:gd name="T1" fmla="*/ 0 h 287"/>
                <a:gd name="T2" fmla="*/ 545136 w 359"/>
                <a:gd name="T3" fmla="*/ 0 h 287"/>
                <a:gd name="T4" fmla="*/ 545136 w 359"/>
                <a:gd name="T5" fmla="*/ 230036 h 287"/>
                <a:gd name="T6" fmla="*/ 640860 w 359"/>
                <a:gd name="T7" fmla="*/ 458504 h 287"/>
                <a:gd name="T8" fmla="*/ 640860 w 359"/>
                <a:gd name="T9" fmla="*/ 427445 h 287"/>
                <a:gd name="T10" fmla="*/ 588624 w 359"/>
                <a:gd name="T11" fmla="*/ 257784 h 287"/>
                <a:gd name="T12" fmla="*/ 588624 w 359"/>
                <a:gd name="T13" fmla="*/ 198845 h 287"/>
                <a:gd name="T14" fmla="*/ 665002 w 359"/>
                <a:gd name="T15" fmla="*/ 198845 h 287"/>
                <a:gd name="T16" fmla="*/ 665002 w 359"/>
                <a:gd name="T17" fmla="*/ 458504 h 287"/>
                <a:gd name="T18" fmla="*/ 473450 w 359"/>
                <a:gd name="T19" fmla="*/ 751478 h 287"/>
                <a:gd name="T20" fmla="*/ 278040 w 359"/>
                <a:gd name="T21" fmla="*/ 474567 h 287"/>
                <a:gd name="T22" fmla="*/ 397047 w 359"/>
                <a:gd name="T23" fmla="*/ 230036 h 287"/>
                <a:gd name="T24" fmla="*/ 397047 w 359"/>
                <a:gd name="T25" fmla="*/ 198845 h 287"/>
                <a:gd name="T26" fmla="*/ 473450 w 359"/>
                <a:gd name="T27" fmla="*/ 198845 h 287"/>
                <a:gd name="T28" fmla="*/ 520853 w 359"/>
                <a:gd name="T29" fmla="*/ 198845 h 287"/>
                <a:gd name="T30" fmla="*/ 520853 w 359"/>
                <a:gd name="T31" fmla="*/ 150163 h 287"/>
                <a:gd name="T32" fmla="*/ 473450 w 359"/>
                <a:gd name="T33" fmla="*/ 150163 h 287"/>
                <a:gd name="T34" fmla="*/ 397047 w 359"/>
                <a:gd name="T35" fmla="*/ 150163 h 287"/>
                <a:gd name="T36" fmla="*/ 397047 w 359"/>
                <a:gd name="T37" fmla="*/ 150163 h 287"/>
                <a:gd name="T38" fmla="*/ 353014 w 359"/>
                <a:gd name="T39" fmla="*/ 150163 h 287"/>
                <a:gd name="T40" fmla="*/ 353014 w 359"/>
                <a:gd name="T41" fmla="*/ 150163 h 287"/>
                <a:gd name="T42" fmla="*/ 234426 w 359"/>
                <a:gd name="T43" fmla="*/ 150163 h 287"/>
                <a:gd name="T44" fmla="*/ 234426 w 359"/>
                <a:gd name="T45" fmla="*/ 427445 h 287"/>
                <a:gd name="T46" fmla="*/ 234426 w 359"/>
                <a:gd name="T47" fmla="*/ 453536 h 287"/>
                <a:gd name="T48" fmla="*/ 234426 w 359"/>
                <a:gd name="T49" fmla="*/ 453536 h 287"/>
                <a:gd name="T50" fmla="*/ 278040 w 359"/>
                <a:gd name="T51" fmla="*/ 415497 h 287"/>
                <a:gd name="T52" fmla="*/ 278040 w 359"/>
                <a:gd name="T53" fmla="*/ 415497 h 287"/>
                <a:gd name="T54" fmla="*/ 278040 w 359"/>
                <a:gd name="T55" fmla="*/ 198845 h 287"/>
                <a:gd name="T56" fmla="*/ 353014 w 359"/>
                <a:gd name="T57" fmla="*/ 198845 h 287"/>
                <a:gd name="T58" fmla="*/ 353014 w 359"/>
                <a:gd name="T59" fmla="*/ 198845 h 287"/>
                <a:gd name="T60" fmla="*/ 353014 w 359"/>
                <a:gd name="T61" fmla="*/ 257784 h 287"/>
                <a:gd name="T62" fmla="*/ 197385 w 359"/>
                <a:gd name="T63" fmla="*/ 499050 h 287"/>
                <a:gd name="T64" fmla="*/ 43983 w 359"/>
                <a:gd name="T65" fmla="*/ 257784 h 287"/>
                <a:gd name="T66" fmla="*/ 43983 w 359"/>
                <a:gd name="T67" fmla="*/ 48344 h 287"/>
                <a:gd name="T68" fmla="*/ 197385 w 359"/>
                <a:gd name="T69" fmla="*/ 48344 h 287"/>
                <a:gd name="T70" fmla="*/ 353014 w 359"/>
                <a:gd name="T71" fmla="*/ 48344 h 287"/>
                <a:gd name="T72" fmla="*/ 353014 w 359"/>
                <a:gd name="T73" fmla="*/ 128244 h 287"/>
                <a:gd name="T74" fmla="*/ 397047 w 359"/>
                <a:gd name="T75" fmla="*/ 128244 h 287"/>
                <a:gd name="T76" fmla="*/ 397047 w 359"/>
                <a:gd name="T77" fmla="*/ 0 h 287"/>
                <a:gd name="T78" fmla="*/ 197385 w 359"/>
                <a:gd name="T79" fmla="*/ 0 h 287"/>
                <a:gd name="T80" fmla="*/ 0 w 359"/>
                <a:gd name="T81" fmla="*/ 0 h 287"/>
                <a:gd name="T82" fmla="*/ 0 w 359"/>
                <a:gd name="T83" fmla="*/ 230036 h 287"/>
                <a:gd name="T84" fmla="*/ 197385 w 359"/>
                <a:gd name="T85" fmla="*/ 515228 h 287"/>
                <a:gd name="T86" fmla="*/ 238862 w 359"/>
                <a:gd name="T87" fmla="*/ 499050 h 287"/>
                <a:gd name="T88" fmla="*/ 473450 w 359"/>
                <a:gd name="T89" fmla="*/ 769977 h 287"/>
                <a:gd name="T90" fmla="*/ 707500 w 359"/>
                <a:gd name="T91" fmla="*/ 499050 h 287"/>
                <a:gd name="T92" fmla="*/ 742677 w 359"/>
                <a:gd name="T93" fmla="*/ 515228 h 287"/>
                <a:gd name="T94" fmla="*/ 942937 w 359"/>
                <a:gd name="T95" fmla="*/ 230036 h 287"/>
                <a:gd name="T96" fmla="*/ 942937 w 359"/>
                <a:gd name="T97" fmla="*/ 0 h 287"/>
                <a:gd name="T98" fmla="*/ 742677 w 359"/>
                <a:gd name="T99" fmla="*/ 0 h 287"/>
                <a:gd name="T100" fmla="*/ 896368 w 359"/>
                <a:gd name="T101" fmla="*/ 257784 h 287"/>
                <a:gd name="T102" fmla="*/ 742677 w 359"/>
                <a:gd name="T103" fmla="*/ 499050 h 287"/>
                <a:gd name="T104" fmla="*/ 709010 w 359"/>
                <a:gd name="T105" fmla="*/ 480851 h 287"/>
                <a:gd name="T106" fmla="*/ 712600 w 359"/>
                <a:gd name="T107" fmla="*/ 427445 h 287"/>
                <a:gd name="T108" fmla="*/ 712600 w 359"/>
                <a:gd name="T109" fmla="*/ 150163 h 287"/>
                <a:gd name="T110" fmla="*/ 588624 w 359"/>
                <a:gd name="T111" fmla="*/ 150163 h 287"/>
                <a:gd name="T112" fmla="*/ 588624 w 359"/>
                <a:gd name="T113" fmla="*/ 48344 h 287"/>
                <a:gd name="T114" fmla="*/ 742677 w 359"/>
                <a:gd name="T115" fmla="*/ 48344 h 287"/>
                <a:gd name="T116" fmla="*/ 896368 w 359"/>
                <a:gd name="T117" fmla="*/ 48344 h 287"/>
                <a:gd name="T118" fmla="*/ 896368 w 359"/>
                <a:gd name="T119" fmla="*/ 257784 h 28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solidFill>
              <a:srgbClr val="004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200">
                <a:solidFill>
                  <a:srgbClr val="45545F"/>
                </a:solidFill>
              </a:endParaRPr>
            </a:p>
          </p:txBody>
        </p:sp>
        <p:sp>
          <p:nvSpPr>
            <p:cNvPr id="5" name="Freeform 58"/>
            <p:cNvSpPr>
              <a:spLocks/>
            </p:cNvSpPr>
            <p:nvPr/>
          </p:nvSpPr>
          <p:spPr bwMode="auto">
            <a:xfrm>
              <a:off x="578" y="633"/>
              <a:ext cx="118" cy="149"/>
            </a:xfrm>
            <a:custGeom>
              <a:avLst/>
              <a:gdLst>
                <a:gd name="T0" fmla="*/ 16050 w 76"/>
                <a:gd name="T1" fmla="*/ 262428 h 96"/>
                <a:gd name="T2" fmla="*/ 16050 w 76"/>
                <a:gd name="T3" fmla="*/ 251728 h 96"/>
                <a:gd name="T4" fmla="*/ 34352 w 76"/>
                <a:gd name="T5" fmla="*/ 242418 h 96"/>
                <a:gd name="T6" fmla="*/ 35217 w 76"/>
                <a:gd name="T7" fmla="*/ 242168 h 96"/>
                <a:gd name="T8" fmla="*/ 35217 w 76"/>
                <a:gd name="T9" fmla="*/ 218044 h 96"/>
                <a:gd name="T10" fmla="*/ 38692 w 76"/>
                <a:gd name="T11" fmla="*/ 186796 h 96"/>
                <a:gd name="T12" fmla="*/ 38692 w 76"/>
                <a:gd name="T13" fmla="*/ 88503 h 96"/>
                <a:gd name="T14" fmla="*/ 35217 w 76"/>
                <a:gd name="T15" fmla="*/ 38537 h 96"/>
                <a:gd name="T16" fmla="*/ 34352 w 76"/>
                <a:gd name="T17" fmla="*/ 15997 h 96"/>
                <a:gd name="T18" fmla="*/ 29044 w 76"/>
                <a:gd name="T19" fmla="*/ 13719 h 96"/>
                <a:gd name="T20" fmla="*/ 0 w 76"/>
                <a:gd name="T21" fmla="*/ 10307 h 96"/>
                <a:gd name="T22" fmla="*/ 0 w 76"/>
                <a:gd name="T23" fmla="*/ 0 h 96"/>
                <a:gd name="T24" fmla="*/ 58322 w 76"/>
                <a:gd name="T25" fmla="*/ 0 h 96"/>
                <a:gd name="T26" fmla="*/ 113002 w 76"/>
                <a:gd name="T27" fmla="*/ 0 h 96"/>
                <a:gd name="T28" fmla="*/ 113002 w 76"/>
                <a:gd name="T29" fmla="*/ 10307 h 96"/>
                <a:gd name="T30" fmla="*/ 84896 w 76"/>
                <a:gd name="T31" fmla="*/ 13719 h 96"/>
                <a:gd name="T32" fmla="*/ 79870 w 76"/>
                <a:gd name="T33" fmla="*/ 15997 h 96"/>
                <a:gd name="T34" fmla="*/ 76127 w 76"/>
                <a:gd name="T35" fmla="*/ 35127 h 96"/>
                <a:gd name="T36" fmla="*/ 74357 w 76"/>
                <a:gd name="T37" fmla="*/ 88503 h 96"/>
                <a:gd name="T38" fmla="*/ 74357 w 76"/>
                <a:gd name="T39" fmla="*/ 213200 h 96"/>
                <a:gd name="T40" fmla="*/ 76127 w 76"/>
                <a:gd name="T41" fmla="*/ 242418 h 96"/>
                <a:gd name="T42" fmla="*/ 108709 w 76"/>
                <a:gd name="T43" fmla="*/ 246268 h 96"/>
                <a:gd name="T44" fmla="*/ 183516 w 76"/>
                <a:gd name="T45" fmla="*/ 237914 h 96"/>
                <a:gd name="T46" fmla="*/ 189753 w 76"/>
                <a:gd name="T47" fmla="*/ 223637 h 96"/>
                <a:gd name="T48" fmla="*/ 198484 w 76"/>
                <a:gd name="T49" fmla="*/ 193553 h 96"/>
                <a:gd name="T50" fmla="*/ 208834 w 76"/>
                <a:gd name="T51" fmla="*/ 193553 h 96"/>
                <a:gd name="T52" fmla="*/ 199630 w 76"/>
                <a:gd name="T53" fmla="*/ 258371 h 96"/>
                <a:gd name="T54" fmla="*/ 189753 w 76"/>
                <a:gd name="T55" fmla="*/ 262428 h 96"/>
                <a:gd name="T56" fmla="*/ 156934 w 76"/>
                <a:gd name="T57" fmla="*/ 262428 h 96"/>
                <a:gd name="T58" fmla="*/ 54679 w 76"/>
                <a:gd name="T59" fmla="*/ 258371 h 96"/>
                <a:gd name="T60" fmla="*/ 16050 w 76"/>
                <a:gd name="T61" fmla="*/ 262428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76" h="96">
                  <a:moveTo>
                    <a:pt x="6" y="96"/>
                  </a:moveTo>
                  <a:cubicBezTo>
                    <a:pt x="6" y="92"/>
                    <a:pt x="6" y="92"/>
                    <a:pt x="6" y="92"/>
                  </a:cubicBezTo>
                  <a:cubicBezTo>
                    <a:pt x="9" y="91"/>
                    <a:pt x="11" y="90"/>
                    <a:pt x="12" y="89"/>
                  </a:cubicBezTo>
                  <a:cubicBezTo>
                    <a:pt x="12" y="89"/>
                    <a:pt x="12" y="88"/>
                    <a:pt x="13" y="88"/>
                  </a:cubicBezTo>
                  <a:cubicBezTo>
                    <a:pt x="13" y="86"/>
                    <a:pt x="13" y="84"/>
                    <a:pt x="13" y="80"/>
                  </a:cubicBezTo>
                  <a:cubicBezTo>
                    <a:pt x="14" y="73"/>
                    <a:pt x="14" y="70"/>
                    <a:pt x="14" y="68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26"/>
                    <a:pt x="14" y="20"/>
                    <a:pt x="13" y="14"/>
                  </a:cubicBezTo>
                  <a:cubicBezTo>
                    <a:pt x="13" y="10"/>
                    <a:pt x="13" y="7"/>
                    <a:pt x="12" y="6"/>
                  </a:cubicBezTo>
                  <a:cubicBezTo>
                    <a:pt x="12" y="6"/>
                    <a:pt x="11" y="5"/>
                    <a:pt x="10" y="5"/>
                  </a:cubicBezTo>
                  <a:cubicBezTo>
                    <a:pt x="9" y="4"/>
                    <a:pt x="5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18" y="0"/>
                    <a:pt x="21" y="0"/>
                  </a:cubicBezTo>
                  <a:cubicBezTo>
                    <a:pt x="24" y="0"/>
                    <a:pt x="31" y="0"/>
                    <a:pt x="41" y="0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36" y="4"/>
                    <a:pt x="32" y="4"/>
                    <a:pt x="31" y="5"/>
                  </a:cubicBezTo>
                  <a:cubicBezTo>
                    <a:pt x="30" y="5"/>
                    <a:pt x="29" y="6"/>
                    <a:pt x="29" y="6"/>
                  </a:cubicBezTo>
                  <a:cubicBezTo>
                    <a:pt x="28" y="7"/>
                    <a:pt x="28" y="9"/>
                    <a:pt x="28" y="13"/>
                  </a:cubicBezTo>
                  <a:cubicBezTo>
                    <a:pt x="27" y="14"/>
                    <a:pt x="27" y="20"/>
                    <a:pt x="27" y="32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7" y="82"/>
                    <a:pt x="27" y="86"/>
                    <a:pt x="28" y="89"/>
                  </a:cubicBezTo>
                  <a:cubicBezTo>
                    <a:pt x="33" y="89"/>
                    <a:pt x="33" y="90"/>
                    <a:pt x="39" y="90"/>
                  </a:cubicBezTo>
                  <a:cubicBezTo>
                    <a:pt x="52" y="90"/>
                    <a:pt x="62" y="89"/>
                    <a:pt x="67" y="87"/>
                  </a:cubicBezTo>
                  <a:cubicBezTo>
                    <a:pt x="68" y="86"/>
                    <a:pt x="68" y="84"/>
                    <a:pt x="69" y="82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76" y="71"/>
                    <a:pt x="76" y="71"/>
                    <a:pt x="76" y="71"/>
                  </a:cubicBezTo>
                  <a:cubicBezTo>
                    <a:pt x="75" y="78"/>
                    <a:pt x="74" y="86"/>
                    <a:pt x="73" y="95"/>
                  </a:cubicBezTo>
                  <a:cubicBezTo>
                    <a:pt x="71" y="95"/>
                    <a:pt x="70" y="95"/>
                    <a:pt x="69" y="96"/>
                  </a:cubicBezTo>
                  <a:cubicBezTo>
                    <a:pt x="66" y="96"/>
                    <a:pt x="63" y="96"/>
                    <a:pt x="57" y="96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5" y="95"/>
                    <a:pt x="11" y="95"/>
                    <a:pt x="6" y="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200">
                <a:solidFill>
                  <a:srgbClr val="45545F"/>
                </a:solidFill>
              </a:endParaRPr>
            </a:p>
          </p:txBody>
        </p:sp>
        <p:sp>
          <p:nvSpPr>
            <p:cNvPr id="6" name="Freeform 59"/>
            <p:cNvSpPr>
              <a:spLocks/>
            </p:cNvSpPr>
            <p:nvPr/>
          </p:nvSpPr>
          <p:spPr bwMode="auto">
            <a:xfrm>
              <a:off x="799" y="633"/>
              <a:ext cx="172" cy="152"/>
            </a:xfrm>
            <a:custGeom>
              <a:avLst/>
              <a:gdLst>
                <a:gd name="T0" fmla="*/ 0 w 111"/>
                <a:gd name="T1" fmla="*/ 258799 h 98"/>
                <a:gd name="T2" fmla="*/ 0 w 111"/>
                <a:gd name="T3" fmla="*/ 245604 h 98"/>
                <a:gd name="T4" fmla="*/ 25870 w 111"/>
                <a:gd name="T5" fmla="*/ 243792 h 98"/>
                <a:gd name="T6" fmla="*/ 28597 w 111"/>
                <a:gd name="T7" fmla="*/ 240210 h 98"/>
                <a:gd name="T8" fmla="*/ 31975 w 111"/>
                <a:gd name="T9" fmla="*/ 221543 h 98"/>
                <a:gd name="T10" fmla="*/ 34124 w 111"/>
                <a:gd name="T11" fmla="*/ 181015 h 98"/>
                <a:gd name="T12" fmla="*/ 34124 w 111"/>
                <a:gd name="T13" fmla="*/ 32714 h 98"/>
                <a:gd name="T14" fmla="*/ 34124 w 111"/>
                <a:gd name="T15" fmla="*/ 24681 h 98"/>
                <a:gd name="T16" fmla="*/ 25870 w 111"/>
                <a:gd name="T17" fmla="*/ 15913 h 98"/>
                <a:gd name="T18" fmla="*/ 18455 w 111"/>
                <a:gd name="T19" fmla="*/ 10260 h 98"/>
                <a:gd name="T20" fmla="*/ 0 w 111"/>
                <a:gd name="T21" fmla="*/ 10260 h 98"/>
                <a:gd name="T22" fmla="*/ 0 w 111"/>
                <a:gd name="T23" fmla="*/ 0 h 98"/>
                <a:gd name="T24" fmla="*/ 40087 w 111"/>
                <a:gd name="T25" fmla="*/ 0 h 98"/>
                <a:gd name="T26" fmla="*/ 68664 w 111"/>
                <a:gd name="T27" fmla="*/ 0 h 98"/>
                <a:gd name="T28" fmla="*/ 90641 w 111"/>
                <a:gd name="T29" fmla="*/ 28832 h 98"/>
                <a:gd name="T30" fmla="*/ 130715 w 111"/>
                <a:gd name="T31" fmla="*/ 75245 h 98"/>
                <a:gd name="T32" fmla="*/ 184347 w 111"/>
                <a:gd name="T33" fmla="*/ 140653 h 98"/>
                <a:gd name="T34" fmla="*/ 227015 w 111"/>
                <a:gd name="T35" fmla="*/ 191442 h 98"/>
                <a:gd name="T36" fmla="*/ 245270 w 111"/>
                <a:gd name="T37" fmla="*/ 211333 h 98"/>
                <a:gd name="T38" fmla="*/ 245270 w 111"/>
                <a:gd name="T39" fmla="*/ 78699 h 98"/>
                <a:gd name="T40" fmla="*/ 245270 w 111"/>
                <a:gd name="T41" fmla="*/ 34513 h 98"/>
                <a:gd name="T42" fmla="*/ 241037 w 111"/>
                <a:gd name="T43" fmla="*/ 15913 h 98"/>
                <a:gd name="T44" fmla="*/ 237589 w 111"/>
                <a:gd name="T45" fmla="*/ 13599 h 98"/>
                <a:gd name="T46" fmla="*/ 212454 w 111"/>
                <a:gd name="T47" fmla="*/ 10260 h 98"/>
                <a:gd name="T48" fmla="*/ 212454 w 111"/>
                <a:gd name="T49" fmla="*/ 0 h 98"/>
                <a:gd name="T50" fmla="*/ 256032 w 111"/>
                <a:gd name="T51" fmla="*/ 0 h 98"/>
                <a:gd name="T52" fmla="*/ 295408 w 111"/>
                <a:gd name="T53" fmla="*/ 0 h 98"/>
                <a:gd name="T54" fmla="*/ 295408 w 111"/>
                <a:gd name="T55" fmla="*/ 10260 h 98"/>
                <a:gd name="T56" fmla="*/ 271159 w 111"/>
                <a:gd name="T57" fmla="*/ 13599 h 98"/>
                <a:gd name="T58" fmla="*/ 265317 w 111"/>
                <a:gd name="T59" fmla="*/ 15913 h 98"/>
                <a:gd name="T60" fmla="*/ 261951 w 111"/>
                <a:gd name="T61" fmla="*/ 34513 h 98"/>
                <a:gd name="T62" fmla="*/ 261951 w 111"/>
                <a:gd name="T63" fmla="*/ 78699 h 98"/>
                <a:gd name="T64" fmla="*/ 261951 w 111"/>
                <a:gd name="T65" fmla="*/ 165084 h 98"/>
                <a:gd name="T66" fmla="*/ 261951 w 111"/>
                <a:gd name="T67" fmla="*/ 264827 h 98"/>
                <a:gd name="T68" fmla="*/ 245270 w 111"/>
                <a:gd name="T69" fmla="*/ 264827 h 98"/>
                <a:gd name="T70" fmla="*/ 241037 w 111"/>
                <a:gd name="T71" fmla="*/ 258799 h 98"/>
                <a:gd name="T72" fmla="*/ 236300 w 111"/>
                <a:gd name="T73" fmla="*/ 256049 h 98"/>
                <a:gd name="T74" fmla="*/ 231114 w 111"/>
                <a:gd name="T75" fmla="*/ 250415 h 98"/>
                <a:gd name="T76" fmla="*/ 206555 w 111"/>
                <a:gd name="T77" fmla="*/ 224285 h 98"/>
                <a:gd name="T78" fmla="*/ 183149 w 111"/>
                <a:gd name="T79" fmla="*/ 195337 h 98"/>
                <a:gd name="T80" fmla="*/ 49547 w 111"/>
                <a:gd name="T81" fmla="*/ 38281 h 98"/>
                <a:gd name="T82" fmla="*/ 49547 w 111"/>
                <a:gd name="T83" fmla="*/ 177201 h 98"/>
                <a:gd name="T84" fmla="*/ 52877 w 111"/>
                <a:gd name="T85" fmla="*/ 221543 h 98"/>
                <a:gd name="T86" fmla="*/ 52877 w 111"/>
                <a:gd name="T87" fmla="*/ 240210 h 98"/>
                <a:gd name="T88" fmla="*/ 58495 w 111"/>
                <a:gd name="T89" fmla="*/ 243792 h 98"/>
                <a:gd name="T90" fmla="*/ 84663 w 111"/>
                <a:gd name="T91" fmla="*/ 245604 h 98"/>
                <a:gd name="T92" fmla="*/ 84663 w 111"/>
                <a:gd name="T93" fmla="*/ 258799 h 98"/>
                <a:gd name="T94" fmla="*/ 47731 w 111"/>
                <a:gd name="T95" fmla="*/ 256049 h 98"/>
                <a:gd name="T96" fmla="*/ 0 w 111"/>
                <a:gd name="T97" fmla="*/ 258799 h 9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11" h="98">
                  <a:moveTo>
                    <a:pt x="0" y="96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5" y="91"/>
                    <a:pt x="8" y="91"/>
                    <a:pt x="10" y="90"/>
                  </a:cubicBezTo>
                  <a:cubicBezTo>
                    <a:pt x="11" y="90"/>
                    <a:pt x="11" y="90"/>
                    <a:pt x="11" y="89"/>
                  </a:cubicBezTo>
                  <a:cubicBezTo>
                    <a:pt x="12" y="88"/>
                    <a:pt x="12" y="86"/>
                    <a:pt x="12" y="82"/>
                  </a:cubicBezTo>
                  <a:cubicBezTo>
                    <a:pt x="13" y="76"/>
                    <a:pt x="13" y="71"/>
                    <a:pt x="13" y="67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0"/>
                    <a:pt x="13" y="9"/>
                    <a:pt x="13" y="9"/>
                  </a:cubicBezTo>
                  <a:cubicBezTo>
                    <a:pt x="12" y="8"/>
                    <a:pt x="11" y="7"/>
                    <a:pt x="10" y="6"/>
                  </a:cubicBezTo>
                  <a:cubicBezTo>
                    <a:pt x="9" y="5"/>
                    <a:pt x="8" y="5"/>
                    <a:pt x="7" y="4"/>
                  </a:cubicBezTo>
                  <a:cubicBezTo>
                    <a:pt x="6" y="4"/>
                    <a:pt x="3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13" y="0"/>
                    <a:pt x="15" y="0"/>
                  </a:cubicBezTo>
                  <a:cubicBezTo>
                    <a:pt x="19" y="0"/>
                    <a:pt x="22" y="0"/>
                    <a:pt x="26" y="0"/>
                  </a:cubicBezTo>
                  <a:cubicBezTo>
                    <a:pt x="30" y="5"/>
                    <a:pt x="32" y="8"/>
                    <a:pt x="34" y="11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70" y="52"/>
                    <a:pt x="70" y="52"/>
                    <a:pt x="70" y="52"/>
                  </a:cubicBezTo>
                  <a:cubicBezTo>
                    <a:pt x="76" y="60"/>
                    <a:pt x="82" y="66"/>
                    <a:pt x="86" y="71"/>
                  </a:cubicBezTo>
                  <a:cubicBezTo>
                    <a:pt x="88" y="74"/>
                    <a:pt x="91" y="76"/>
                    <a:pt x="92" y="7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2" y="24"/>
                    <a:pt x="92" y="19"/>
                    <a:pt x="92" y="13"/>
                  </a:cubicBezTo>
                  <a:cubicBezTo>
                    <a:pt x="92" y="9"/>
                    <a:pt x="91" y="7"/>
                    <a:pt x="91" y="6"/>
                  </a:cubicBezTo>
                  <a:cubicBezTo>
                    <a:pt x="91" y="6"/>
                    <a:pt x="90" y="5"/>
                    <a:pt x="90" y="5"/>
                  </a:cubicBezTo>
                  <a:cubicBezTo>
                    <a:pt x="88" y="4"/>
                    <a:pt x="85" y="4"/>
                    <a:pt x="80" y="4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5" y="0"/>
                    <a:pt x="91" y="0"/>
                    <a:pt x="97" y="0"/>
                  </a:cubicBezTo>
                  <a:cubicBezTo>
                    <a:pt x="102" y="0"/>
                    <a:pt x="107" y="0"/>
                    <a:pt x="111" y="0"/>
                  </a:cubicBezTo>
                  <a:cubicBezTo>
                    <a:pt x="111" y="4"/>
                    <a:pt x="111" y="4"/>
                    <a:pt x="111" y="4"/>
                  </a:cubicBezTo>
                  <a:cubicBezTo>
                    <a:pt x="106" y="4"/>
                    <a:pt x="103" y="4"/>
                    <a:pt x="102" y="5"/>
                  </a:cubicBezTo>
                  <a:cubicBezTo>
                    <a:pt x="101" y="5"/>
                    <a:pt x="101" y="6"/>
                    <a:pt x="100" y="6"/>
                  </a:cubicBezTo>
                  <a:cubicBezTo>
                    <a:pt x="100" y="7"/>
                    <a:pt x="99" y="10"/>
                    <a:pt x="99" y="13"/>
                  </a:cubicBezTo>
                  <a:cubicBezTo>
                    <a:pt x="99" y="19"/>
                    <a:pt x="99" y="24"/>
                    <a:pt x="99" y="29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68"/>
                    <a:pt x="99" y="80"/>
                    <a:pt x="99" y="98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0" y="96"/>
                    <a:pt x="90" y="95"/>
                    <a:pt x="89" y="95"/>
                  </a:cubicBezTo>
                  <a:cubicBezTo>
                    <a:pt x="89" y="95"/>
                    <a:pt x="88" y="94"/>
                    <a:pt x="87" y="93"/>
                  </a:cubicBezTo>
                  <a:cubicBezTo>
                    <a:pt x="83" y="88"/>
                    <a:pt x="80" y="85"/>
                    <a:pt x="78" y="83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9" y="71"/>
                    <a:pt x="19" y="76"/>
                    <a:pt x="20" y="82"/>
                  </a:cubicBezTo>
                  <a:cubicBezTo>
                    <a:pt x="20" y="86"/>
                    <a:pt x="20" y="88"/>
                    <a:pt x="20" y="89"/>
                  </a:cubicBezTo>
                  <a:cubicBezTo>
                    <a:pt x="21" y="90"/>
                    <a:pt x="21" y="90"/>
                    <a:pt x="22" y="90"/>
                  </a:cubicBezTo>
                  <a:cubicBezTo>
                    <a:pt x="23" y="91"/>
                    <a:pt x="27" y="91"/>
                    <a:pt x="32" y="91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28" y="95"/>
                    <a:pt x="23" y="95"/>
                    <a:pt x="18" y="95"/>
                  </a:cubicBezTo>
                  <a:cubicBezTo>
                    <a:pt x="13" y="95"/>
                    <a:pt x="7" y="95"/>
                    <a:pt x="0" y="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200">
                <a:solidFill>
                  <a:srgbClr val="45545F"/>
                </a:solidFill>
              </a:endParaRPr>
            </a:p>
          </p:txBody>
        </p:sp>
        <p:sp>
          <p:nvSpPr>
            <p:cNvPr id="7" name="Freeform 60"/>
            <p:cNvSpPr>
              <a:spLocks/>
            </p:cNvSpPr>
            <p:nvPr/>
          </p:nvSpPr>
          <p:spPr bwMode="auto">
            <a:xfrm>
              <a:off x="991" y="633"/>
              <a:ext cx="64" cy="149"/>
            </a:xfrm>
            <a:custGeom>
              <a:avLst/>
              <a:gdLst>
                <a:gd name="T0" fmla="*/ 124505 w 41"/>
                <a:gd name="T1" fmla="*/ 248810 h 96"/>
                <a:gd name="T2" fmla="*/ 124505 w 41"/>
                <a:gd name="T3" fmla="*/ 262428 h 96"/>
                <a:gd name="T4" fmla="*/ 64479 w 41"/>
                <a:gd name="T5" fmla="*/ 258371 h 96"/>
                <a:gd name="T6" fmla="*/ 0 w 41"/>
                <a:gd name="T7" fmla="*/ 262428 h 96"/>
                <a:gd name="T8" fmla="*/ 0 w 41"/>
                <a:gd name="T9" fmla="*/ 248810 h 96"/>
                <a:gd name="T10" fmla="*/ 31028 w 41"/>
                <a:gd name="T11" fmla="*/ 248810 h 96"/>
                <a:gd name="T12" fmla="*/ 37267 w 41"/>
                <a:gd name="T13" fmla="*/ 242418 h 96"/>
                <a:gd name="T14" fmla="*/ 38280 w 41"/>
                <a:gd name="T15" fmla="*/ 226477 h 96"/>
                <a:gd name="T16" fmla="*/ 42546 w 41"/>
                <a:gd name="T17" fmla="*/ 172384 h 96"/>
                <a:gd name="T18" fmla="*/ 42546 w 41"/>
                <a:gd name="T19" fmla="*/ 88503 h 96"/>
                <a:gd name="T20" fmla="*/ 38280 w 41"/>
                <a:gd name="T21" fmla="*/ 38537 h 96"/>
                <a:gd name="T22" fmla="*/ 37267 w 41"/>
                <a:gd name="T23" fmla="*/ 15997 h 96"/>
                <a:gd name="T24" fmla="*/ 31028 w 41"/>
                <a:gd name="T25" fmla="*/ 13719 h 96"/>
                <a:gd name="T26" fmla="*/ 0 w 41"/>
                <a:gd name="T27" fmla="*/ 10307 h 96"/>
                <a:gd name="T28" fmla="*/ 0 w 41"/>
                <a:gd name="T29" fmla="*/ 0 h 96"/>
                <a:gd name="T30" fmla="*/ 59754 w 41"/>
                <a:gd name="T31" fmla="*/ 0 h 96"/>
                <a:gd name="T32" fmla="*/ 124505 w 41"/>
                <a:gd name="T33" fmla="*/ 0 h 96"/>
                <a:gd name="T34" fmla="*/ 124505 w 41"/>
                <a:gd name="T35" fmla="*/ 10307 h 96"/>
                <a:gd name="T36" fmla="*/ 93275 w 41"/>
                <a:gd name="T37" fmla="*/ 13719 h 96"/>
                <a:gd name="T38" fmla="*/ 86219 w 41"/>
                <a:gd name="T39" fmla="*/ 15997 h 96"/>
                <a:gd name="T40" fmla="*/ 82012 w 41"/>
                <a:gd name="T41" fmla="*/ 35127 h 96"/>
                <a:gd name="T42" fmla="*/ 82012 w 41"/>
                <a:gd name="T43" fmla="*/ 88503 h 96"/>
                <a:gd name="T44" fmla="*/ 82012 w 41"/>
                <a:gd name="T45" fmla="*/ 172384 h 96"/>
                <a:gd name="T46" fmla="*/ 82012 w 41"/>
                <a:gd name="T47" fmla="*/ 222351 h 96"/>
                <a:gd name="T48" fmla="*/ 86219 w 41"/>
                <a:gd name="T49" fmla="*/ 242418 h 96"/>
                <a:gd name="T50" fmla="*/ 93275 w 41"/>
                <a:gd name="T51" fmla="*/ 248810 h 96"/>
                <a:gd name="T52" fmla="*/ 124505 w 41"/>
                <a:gd name="T53" fmla="*/ 248810 h 9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41" h="96">
                  <a:moveTo>
                    <a:pt x="41" y="91"/>
                  </a:moveTo>
                  <a:cubicBezTo>
                    <a:pt x="41" y="96"/>
                    <a:pt x="41" y="96"/>
                    <a:pt x="41" y="96"/>
                  </a:cubicBezTo>
                  <a:cubicBezTo>
                    <a:pt x="31" y="95"/>
                    <a:pt x="24" y="95"/>
                    <a:pt x="21" y="9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5" y="91"/>
                    <a:pt x="8" y="91"/>
                    <a:pt x="10" y="91"/>
                  </a:cubicBezTo>
                  <a:cubicBezTo>
                    <a:pt x="11" y="90"/>
                    <a:pt x="12" y="90"/>
                    <a:pt x="12" y="89"/>
                  </a:cubicBezTo>
                  <a:cubicBezTo>
                    <a:pt x="13" y="88"/>
                    <a:pt x="13" y="86"/>
                    <a:pt x="13" y="83"/>
                  </a:cubicBezTo>
                  <a:cubicBezTo>
                    <a:pt x="13" y="82"/>
                    <a:pt x="13" y="75"/>
                    <a:pt x="14" y="63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26"/>
                    <a:pt x="13" y="20"/>
                    <a:pt x="13" y="14"/>
                  </a:cubicBezTo>
                  <a:cubicBezTo>
                    <a:pt x="13" y="10"/>
                    <a:pt x="13" y="7"/>
                    <a:pt x="12" y="6"/>
                  </a:cubicBezTo>
                  <a:cubicBezTo>
                    <a:pt x="12" y="6"/>
                    <a:pt x="11" y="5"/>
                    <a:pt x="10" y="5"/>
                  </a:cubicBezTo>
                  <a:cubicBezTo>
                    <a:pt x="8" y="4"/>
                    <a:pt x="5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5" y="0"/>
                    <a:pt x="20" y="0"/>
                  </a:cubicBezTo>
                  <a:cubicBezTo>
                    <a:pt x="25" y="0"/>
                    <a:pt x="32" y="0"/>
                    <a:pt x="41" y="0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35" y="4"/>
                    <a:pt x="32" y="4"/>
                    <a:pt x="31" y="5"/>
                  </a:cubicBezTo>
                  <a:cubicBezTo>
                    <a:pt x="30" y="5"/>
                    <a:pt x="29" y="6"/>
                    <a:pt x="28" y="6"/>
                  </a:cubicBezTo>
                  <a:cubicBezTo>
                    <a:pt x="28" y="7"/>
                    <a:pt x="27" y="9"/>
                    <a:pt x="27" y="13"/>
                  </a:cubicBezTo>
                  <a:cubicBezTo>
                    <a:pt x="27" y="14"/>
                    <a:pt x="27" y="20"/>
                    <a:pt x="27" y="32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7" y="69"/>
                    <a:pt x="27" y="75"/>
                    <a:pt x="27" y="81"/>
                  </a:cubicBezTo>
                  <a:cubicBezTo>
                    <a:pt x="27" y="86"/>
                    <a:pt x="28" y="88"/>
                    <a:pt x="28" y="89"/>
                  </a:cubicBezTo>
                  <a:cubicBezTo>
                    <a:pt x="29" y="90"/>
                    <a:pt x="30" y="90"/>
                    <a:pt x="31" y="91"/>
                  </a:cubicBezTo>
                  <a:cubicBezTo>
                    <a:pt x="32" y="91"/>
                    <a:pt x="35" y="91"/>
                    <a:pt x="41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200">
                <a:solidFill>
                  <a:srgbClr val="45545F"/>
                </a:solidFill>
              </a:endParaRPr>
            </a:p>
          </p:txBody>
        </p:sp>
        <p:sp>
          <p:nvSpPr>
            <p:cNvPr id="8" name="Freeform 61"/>
            <p:cNvSpPr>
              <a:spLocks/>
            </p:cNvSpPr>
            <p:nvPr/>
          </p:nvSpPr>
          <p:spPr bwMode="auto">
            <a:xfrm>
              <a:off x="1065" y="629"/>
              <a:ext cx="146" cy="156"/>
            </a:xfrm>
            <a:custGeom>
              <a:avLst/>
              <a:gdLst>
                <a:gd name="T0" fmla="*/ 260557 w 94"/>
                <a:gd name="T1" fmla="*/ 257350 h 100"/>
                <a:gd name="T2" fmla="*/ 251173 w 94"/>
                <a:gd name="T3" fmla="*/ 277084 h 100"/>
                <a:gd name="T4" fmla="*/ 206943 w 94"/>
                <a:gd name="T5" fmla="*/ 294175 h 100"/>
                <a:gd name="T6" fmla="*/ 157859 w 94"/>
                <a:gd name="T7" fmla="*/ 298629 h 100"/>
                <a:gd name="T8" fmla="*/ 101635 w 94"/>
                <a:gd name="T9" fmla="*/ 290073 h 100"/>
                <a:gd name="T10" fmla="*/ 58493 w 94"/>
                <a:gd name="T11" fmla="*/ 267334 h 100"/>
                <a:gd name="T12" fmla="*/ 24996 w 94"/>
                <a:gd name="T13" fmla="*/ 233699 h 100"/>
                <a:gd name="T14" fmla="*/ 5958 w 94"/>
                <a:gd name="T15" fmla="*/ 194036 h 100"/>
                <a:gd name="T16" fmla="*/ 0 w 94"/>
                <a:gd name="T17" fmla="*/ 149807 h 100"/>
                <a:gd name="T18" fmla="*/ 45248 w 94"/>
                <a:gd name="T19" fmla="*/ 41827 h 100"/>
                <a:gd name="T20" fmla="*/ 164219 w 94"/>
                <a:gd name="T21" fmla="*/ 0 h 100"/>
                <a:gd name="T22" fmla="*/ 196339 w 94"/>
                <a:gd name="T23" fmla="*/ 4008 h 100"/>
                <a:gd name="T24" fmla="*/ 231991 w 94"/>
                <a:gd name="T25" fmla="*/ 9753 h 100"/>
                <a:gd name="T26" fmla="*/ 260557 w 94"/>
                <a:gd name="T27" fmla="*/ 17187 h 100"/>
                <a:gd name="T28" fmla="*/ 251173 w 94"/>
                <a:gd name="T29" fmla="*/ 37978 h 100"/>
                <a:gd name="T30" fmla="*/ 248582 w 94"/>
                <a:gd name="T31" fmla="*/ 78661 h 100"/>
                <a:gd name="T32" fmla="*/ 234728 w 94"/>
                <a:gd name="T33" fmla="*/ 78661 h 100"/>
                <a:gd name="T34" fmla="*/ 234728 w 94"/>
                <a:gd name="T35" fmla="*/ 54439 h 100"/>
                <a:gd name="T36" fmla="*/ 215884 w 94"/>
                <a:gd name="T37" fmla="*/ 26812 h 100"/>
                <a:gd name="T38" fmla="*/ 157859 w 94"/>
                <a:gd name="T39" fmla="*/ 15215 h 100"/>
                <a:gd name="T40" fmla="*/ 110020 w 94"/>
                <a:gd name="T41" fmla="*/ 23735 h 100"/>
                <a:gd name="T42" fmla="*/ 77060 w 94"/>
                <a:gd name="T43" fmla="*/ 44045 h 100"/>
                <a:gd name="T44" fmla="*/ 53854 w 94"/>
                <a:gd name="T45" fmla="*/ 84925 h 100"/>
                <a:gd name="T46" fmla="*/ 45248 w 94"/>
                <a:gd name="T47" fmla="*/ 140570 h 100"/>
                <a:gd name="T48" fmla="*/ 80249 w 94"/>
                <a:gd name="T49" fmla="*/ 239501 h 100"/>
                <a:gd name="T50" fmla="*/ 174540 w 94"/>
                <a:gd name="T51" fmla="*/ 277084 h 100"/>
                <a:gd name="T52" fmla="*/ 224332 w 94"/>
                <a:gd name="T53" fmla="*/ 267947 h 100"/>
                <a:gd name="T54" fmla="*/ 255064 w 94"/>
                <a:gd name="T55" fmla="*/ 250726 h 100"/>
                <a:gd name="T56" fmla="*/ 260557 w 94"/>
                <a:gd name="T57" fmla="*/ 257350 h 10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4" h="100">
                  <a:moveTo>
                    <a:pt x="94" y="86"/>
                  </a:moveTo>
                  <a:cubicBezTo>
                    <a:pt x="91" y="92"/>
                    <a:pt x="91" y="92"/>
                    <a:pt x="91" y="92"/>
                  </a:cubicBezTo>
                  <a:cubicBezTo>
                    <a:pt x="85" y="95"/>
                    <a:pt x="80" y="97"/>
                    <a:pt x="75" y="98"/>
                  </a:cubicBezTo>
                  <a:cubicBezTo>
                    <a:pt x="69" y="99"/>
                    <a:pt x="64" y="100"/>
                    <a:pt x="57" y="100"/>
                  </a:cubicBezTo>
                  <a:cubicBezTo>
                    <a:pt x="50" y="100"/>
                    <a:pt x="43" y="99"/>
                    <a:pt x="37" y="97"/>
                  </a:cubicBezTo>
                  <a:cubicBezTo>
                    <a:pt x="31" y="95"/>
                    <a:pt x="25" y="93"/>
                    <a:pt x="21" y="89"/>
                  </a:cubicBezTo>
                  <a:cubicBezTo>
                    <a:pt x="16" y="86"/>
                    <a:pt x="12" y="83"/>
                    <a:pt x="9" y="78"/>
                  </a:cubicBezTo>
                  <a:cubicBezTo>
                    <a:pt x="6" y="74"/>
                    <a:pt x="4" y="70"/>
                    <a:pt x="2" y="65"/>
                  </a:cubicBezTo>
                  <a:cubicBezTo>
                    <a:pt x="1" y="61"/>
                    <a:pt x="0" y="55"/>
                    <a:pt x="0" y="50"/>
                  </a:cubicBezTo>
                  <a:cubicBezTo>
                    <a:pt x="0" y="35"/>
                    <a:pt x="5" y="24"/>
                    <a:pt x="16" y="14"/>
                  </a:cubicBezTo>
                  <a:cubicBezTo>
                    <a:pt x="26" y="5"/>
                    <a:pt x="41" y="0"/>
                    <a:pt x="59" y="0"/>
                  </a:cubicBezTo>
                  <a:cubicBezTo>
                    <a:pt x="63" y="0"/>
                    <a:pt x="67" y="0"/>
                    <a:pt x="71" y="1"/>
                  </a:cubicBezTo>
                  <a:cubicBezTo>
                    <a:pt x="74" y="1"/>
                    <a:pt x="79" y="2"/>
                    <a:pt x="84" y="3"/>
                  </a:cubicBezTo>
                  <a:cubicBezTo>
                    <a:pt x="89" y="5"/>
                    <a:pt x="92" y="6"/>
                    <a:pt x="94" y="6"/>
                  </a:cubicBezTo>
                  <a:cubicBezTo>
                    <a:pt x="93" y="8"/>
                    <a:pt x="92" y="11"/>
                    <a:pt x="91" y="13"/>
                  </a:cubicBezTo>
                  <a:cubicBezTo>
                    <a:pt x="91" y="17"/>
                    <a:pt x="90" y="21"/>
                    <a:pt x="90" y="26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14"/>
                    <a:pt x="82" y="11"/>
                    <a:pt x="78" y="9"/>
                  </a:cubicBezTo>
                  <a:cubicBezTo>
                    <a:pt x="73" y="6"/>
                    <a:pt x="66" y="5"/>
                    <a:pt x="57" y="5"/>
                  </a:cubicBezTo>
                  <a:cubicBezTo>
                    <a:pt x="51" y="5"/>
                    <a:pt x="45" y="6"/>
                    <a:pt x="40" y="8"/>
                  </a:cubicBezTo>
                  <a:cubicBezTo>
                    <a:pt x="36" y="9"/>
                    <a:pt x="31" y="12"/>
                    <a:pt x="28" y="15"/>
                  </a:cubicBezTo>
                  <a:cubicBezTo>
                    <a:pt x="24" y="18"/>
                    <a:pt x="21" y="23"/>
                    <a:pt x="19" y="28"/>
                  </a:cubicBezTo>
                  <a:cubicBezTo>
                    <a:pt x="17" y="33"/>
                    <a:pt x="16" y="39"/>
                    <a:pt x="16" y="47"/>
                  </a:cubicBezTo>
                  <a:cubicBezTo>
                    <a:pt x="16" y="61"/>
                    <a:pt x="20" y="72"/>
                    <a:pt x="29" y="80"/>
                  </a:cubicBezTo>
                  <a:cubicBezTo>
                    <a:pt x="37" y="88"/>
                    <a:pt x="49" y="92"/>
                    <a:pt x="63" y="92"/>
                  </a:cubicBezTo>
                  <a:cubicBezTo>
                    <a:pt x="70" y="92"/>
                    <a:pt x="76" y="91"/>
                    <a:pt x="81" y="90"/>
                  </a:cubicBezTo>
                  <a:cubicBezTo>
                    <a:pt x="85" y="89"/>
                    <a:pt x="89" y="87"/>
                    <a:pt x="92" y="84"/>
                  </a:cubicBezTo>
                  <a:lnTo>
                    <a:pt x="94" y="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200">
                <a:solidFill>
                  <a:srgbClr val="45545F"/>
                </a:solidFill>
              </a:endParaRPr>
            </a:p>
          </p:txBody>
        </p:sp>
        <p:sp>
          <p:nvSpPr>
            <p:cNvPr id="9" name="Freeform 62"/>
            <p:cNvSpPr>
              <a:spLocks/>
            </p:cNvSpPr>
            <p:nvPr/>
          </p:nvSpPr>
          <p:spPr bwMode="auto">
            <a:xfrm>
              <a:off x="415" y="629"/>
              <a:ext cx="146" cy="156"/>
            </a:xfrm>
            <a:custGeom>
              <a:avLst/>
              <a:gdLst>
                <a:gd name="T0" fmla="*/ 260557 w 94"/>
                <a:gd name="T1" fmla="*/ 257350 h 100"/>
                <a:gd name="T2" fmla="*/ 251173 w 94"/>
                <a:gd name="T3" fmla="*/ 277084 h 100"/>
                <a:gd name="T4" fmla="*/ 206943 w 94"/>
                <a:gd name="T5" fmla="*/ 294175 h 100"/>
                <a:gd name="T6" fmla="*/ 157859 w 94"/>
                <a:gd name="T7" fmla="*/ 298629 h 100"/>
                <a:gd name="T8" fmla="*/ 101635 w 94"/>
                <a:gd name="T9" fmla="*/ 290073 h 100"/>
                <a:gd name="T10" fmla="*/ 58493 w 94"/>
                <a:gd name="T11" fmla="*/ 267334 h 100"/>
                <a:gd name="T12" fmla="*/ 24996 w 94"/>
                <a:gd name="T13" fmla="*/ 233699 h 100"/>
                <a:gd name="T14" fmla="*/ 5958 w 94"/>
                <a:gd name="T15" fmla="*/ 194036 h 100"/>
                <a:gd name="T16" fmla="*/ 0 w 94"/>
                <a:gd name="T17" fmla="*/ 149807 h 100"/>
                <a:gd name="T18" fmla="*/ 45248 w 94"/>
                <a:gd name="T19" fmla="*/ 41827 h 100"/>
                <a:gd name="T20" fmla="*/ 164219 w 94"/>
                <a:gd name="T21" fmla="*/ 0 h 100"/>
                <a:gd name="T22" fmla="*/ 196339 w 94"/>
                <a:gd name="T23" fmla="*/ 4008 h 100"/>
                <a:gd name="T24" fmla="*/ 231991 w 94"/>
                <a:gd name="T25" fmla="*/ 9753 h 100"/>
                <a:gd name="T26" fmla="*/ 260557 w 94"/>
                <a:gd name="T27" fmla="*/ 17187 h 100"/>
                <a:gd name="T28" fmla="*/ 251173 w 94"/>
                <a:gd name="T29" fmla="*/ 37978 h 100"/>
                <a:gd name="T30" fmla="*/ 248582 w 94"/>
                <a:gd name="T31" fmla="*/ 78661 h 100"/>
                <a:gd name="T32" fmla="*/ 238712 w 94"/>
                <a:gd name="T33" fmla="*/ 78661 h 100"/>
                <a:gd name="T34" fmla="*/ 234728 w 94"/>
                <a:gd name="T35" fmla="*/ 54439 h 100"/>
                <a:gd name="T36" fmla="*/ 215884 w 94"/>
                <a:gd name="T37" fmla="*/ 26812 h 100"/>
                <a:gd name="T38" fmla="*/ 157859 w 94"/>
                <a:gd name="T39" fmla="*/ 15215 h 100"/>
                <a:gd name="T40" fmla="*/ 110020 w 94"/>
                <a:gd name="T41" fmla="*/ 23735 h 100"/>
                <a:gd name="T42" fmla="*/ 77060 w 94"/>
                <a:gd name="T43" fmla="*/ 44045 h 100"/>
                <a:gd name="T44" fmla="*/ 53854 w 94"/>
                <a:gd name="T45" fmla="*/ 84925 h 100"/>
                <a:gd name="T46" fmla="*/ 45248 w 94"/>
                <a:gd name="T47" fmla="*/ 140570 h 100"/>
                <a:gd name="T48" fmla="*/ 80249 w 94"/>
                <a:gd name="T49" fmla="*/ 239501 h 100"/>
                <a:gd name="T50" fmla="*/ 174540 w 94"/>
                <a:gd name="T51" fmla="*/ 277084 h 100"/>
                <a:gd name="T52" fmla="*/ 224332 w 94"/>
                <a:gd name="T53" fmla="*/ 267947 h 100"/>
                <a:gd name="T54" fmla="*/ 255064 w 94"/>
                <a:gd name="T55" fmla="*/ 250726 h 100"/>
                <a:gd name="T56" fmla="*/ 260557 w 94"/>
                <a:gd name="T57" fmla="*/ 257350 h 10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4" h="100">
                  <a:moveTo>
                    <a:pt x="94" y="86"/>
                  </a:moveTo>
                  <a:cubicBezTo>
                    <a:pt x="91" y="92"/>
                    <a:pt x="91" y="92"/>
                    <a:pt x="91" y="92"/>
                  </a:cubicBezTo>
                  <a:cubicBezTo>
                    <a:pt x="85" y="95"/>
                    <a:pt x="80" y="97"/>
                    <a:pt x="75" y="98"/>
                  </a:cubicBezTo>
                  <a:cubicBezTo>
                    <a:pt x="69" y="99"/>
                    <a:pt x="64" y="100"/>
                    <a:pt x="57" y="100"/>
                  </a:cubicBezTo>
                  <a:cubicBezTo>
                    <a:pt x="50" y="100"/>
                    <a:pt x="43" y="99"/>
                    <a:pt x="37" y="97"/>
                  </a:cubicBezTo>
                  <a:cubicBezTo>
                    <a:pt x="31" y="95"/>
                    <a:pt x="25" y="93"/>
                    <a:pt x="21" y="89"/>
                  </a:cubicBezTo>
                  <a:cubicBezTo>
                    <a:pt x="16" y="86"/>
                    <a:pt x="12" y="83"/>
                    <a:pt x="9" y="78"/>
                  </a:cubicBezTo>
                  <a:cubicBezTo>
                    <a:pt x="6" y="74"/>
                    <a:pt x="4" y="70"/>
                    <a:pt x="2" y="65"/>
                  </a:cubicBezTo>
                  <a:cubicBezTo>
                    <a:pt x="1" y="61"/>
                    <a:pt x="0" y="55"/>
                    <a:pt x="0" y="50"/>
                  </a:cubicBezTo>
                  <a:cubicBezTo>
                    <a:pt x="0" y="35"/>
                    <a:pt x="5" y="24"/>
                    <a:pt x="16" y="14"/>
                  </a:cubicBezTo>
                  <a:cubicBezTo>
                    <a:pt x="26" y="5"/>
                    <a:pt x="41" y="0"/>
                    <a:pt x="59" y="0"/>
                  </a:cubicBezTo>
                  <a:cubicBezTo>
                    <a:pt x="63" y="0"/>
                    <a:pt x="67" y="0"/>
                    <a:pt x="71" y="1"/>
                  </a:cubicBezTo>
                  <a:cubicBezTo>
                    <a:pt x="74" y="1"/>
                    <a:pt x="79" y="2"/>
                    <a:pt x="84" y="3"/>
                  </a:cubicBezTo>
                  <a:cubicBezTo>
                    <a:pt x="89" y="5"/>
                    <a:pt x="92" y="6"/>
                    <a:pt x="94" y="6"/>
                  </a:cubicBezTo>
                  <a:cubicBezTo>
                    <a:pt x="93" y="8"/>
                    <a:pt x="92" y="11"/>
                    <a:pt x="91" y="13"/>
                  </a:cubicBezTo>
                  <a:cubicBezTo>
                    <a:pt x="91" y="17"/>
                    <a:pt x="90" y="21"/>
                    <a:pt x="90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14"/>
                    <a:pt x="82" y="11"/>
                    <a:pt x="78" y="9"/>
                  </a:cubicBezTo>
                  <a:cubicBezTo>
                    <a:pt x="73" y="6"/>
                    <a:pt x="66" y="5"/>
                    <a:pt x="57" y="5"/>
                  </a:cubicBezTo>
                  <a:cubicBezTo>
                    <a:pt x="51" y="5"/>
                    <a:pt x="45" y="6"/>
                    <a:pt x="40" y="8"/>
                  </a:cubicBezTo>
                  <a:cubicBezTo>
                    <a:pt x="36" y="9"/>
                    <a:pt x="31" y="12"/>
                    <a:pt x="28" y="15"/>
                  </a:cubicBezTo>
                  <a:cubicBezTo>
                    <a:pt x="24" y="18"/>
                    <a:pt x="21" y="23"/>
                    <a:pt x="19" y="28"/>
                  </a:cubicBezTo>
                  <a:cubicBezTo>
                    <a:pt x="17" y="33"/>
                    <a:pt x="16" y="39"/>
                    <a:pt x="16" y="47"/>
                  </a:cubicBezTo>
                  <a:cubicBezTo>
                    <a:pt x="16" y="61"/>
                    <a:pt x="20" y="72"/>
                    <a:pt x="29" y="80"/>
                  </a:cubicBezTo>
                  <a:cubicBezTo>
                    <a:pt x="37" y="88"/>
                    <a:pt x="49" y="92"/>
                    <a:pt x="63" y="92"/>
                  </a:cubicBezTo>
                  <a:cubicBezTo>
                    <a:pt x="70" y="92"/>
                    <a:pt x="76" y="91"/>
                    <a:pt x="81" y="90"/>
                  </a:cubicBezTo>
                  <a:cubicBezTo>
                    <a:pt x="85" y="89"/>
                    <a:pt x="89" y="87"/>
                    <a:pt x="92" y="84"/>
                  </a:cubicBezTo>
                  <a:lnTo>
                    <a:pt x="94" y="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200">
                <a:solidFill>
                  <a:srgbClr val="45545F"/>
                </a:solidFill>
              </a:endParaRPr>
            </a:p>
          </p:txBody>
        </p:sp>
        <p:sp>
          <p:nvSpPr>
            <p:cNvPr id="10" name="Freeform 63"/>
            <p:cNvSpPr>
              <a:spLocks/>
            </p:cNvSpPr>
            <p:nvPr/>
          </p:nvSpPr>
          <p:spPr bwMode="auto">
            <a:xfrm>
              <a:off x="479" y="434"/>
              <a:ext cx="201" cy="151"/>
            </a:xfrm>
            <a:custGeom>
              <a:avLst/>
              <a:gdLst>
                <a:gd name="T0" fmla="*/ 0 w 130"/>
                <a:gd name="T1" fmla="*/ 10788 h 97"/>
                <a:gd name="T2" fmla="*/ 0 w 130"/>
                <a:gd name="T3" fmla="*/ 0 h 97"/>
                <a:gd name="T4" fmla="*/ 36548 w 130"/>
                <a:gd name="T5" fmla="*/ 0 h 97"/>
                <a:gd name="T6" fmla="*/ 69619 w 130"/>
                <a:gd name="T7" fmla="*/ 0 h 97"/>
                <a:gd name="T8" fmla="*/ 97304 w 130"/>
                <a:gd name="T9" fmla="*/ 68738 h 97"/>
                <a:gd name="T10" fmla="*/ 166431 w 130"/>
                <a:gd name="T11" fmla="*/ 218537 h 97"/>
                <a:gd name="T12" fmla="*/ 227186 w 130"/>
                <a:gd name="T13" fmla="*/ 81087 h 97"/>
                <a:gd name="T14" fmla="*/ 260011 w 130"/>
                <a:gd name="T15" fmla="*/ 0 h 97"/>
                <a:gd name="T16" fmla="*/ 293254 w 130"/>
                <a:gd name="T17" fmla="*/ 0 h 97"/>
                <a:gd name="T18" fmla="*/ 331843 w 130"/>
                <a:gd name="T19" fmla="*/ 0 h 97"/>
                <a:gd name="T20" fmla="*/ 331843 w 130"/>
                <a:gd name="T21" fmla="*/ 10788 h 97"/>
                <a:gd name="T22" fmla="*/ 306978 w 130"/>
                <a:gd name="T23" fmla="*/ 14818 h 97"/>
                <a:gd name="T24" fmla="*/ 299113 w 130"/>
                <a:gd name="T25" fmla="*/ 19653 h 97"/>
                <a:gd name="T26" fmla="*/ 298402 w 130"/>
                <a:gd name="T27" fmla="*/ 36861 h 97"/>
                <a:gd name="T28" fmla="*/ 295526 w 130"/>
                <a:gd name="T29" fmla="*/ 92354 h 97"/>
                <a:gd name="T30" fmla="*/ 295526 w 130"/>
                <a:gd name="T31" fmla="*/ 181619 h 97"/>
                <a:gd name="T32" fmla="*/ 298402 w 130"/>
                <a:gd name="T33" fmla="*/ 232802 h 97"/>
                <a:gd name="T34" fmla="*/ 299113 w 130"/>
                <a:gd name="T35" fmla="*/ 256544 h 97"/>
                <a:gd name="T36" fmla="*/ 306978 w 130"/>
                <a:gd name="T37" fmla="*/ 259307 h 97"/>
                <a:gd name="T38" fmla="*/ 331843 w 130"/>
                <a:gd name="T39" fmla="*/ 262886 h 97"/>
                <a:gd name="T40" fmla="*/ 331843 w 130"/>
                <a:gd name="T41" fmla="*/ 273473 h 97"/>
                <a:gd name="T42" fmla="*/ 280687 w 130"/>
                <a:gd name="T43" fmla="*/ 273473 h 97"/>
                <a:gd name="T44" fmla="*/ 227186 w 130"/>
                <a:gd name="T45" fmla="*/ 273473 h 97"/>
                <a:gd name="T46" fmla="*/ 227186 w 130"/>
                <a:gd name="T47" fmla="*/ 262886 h 97"/>
                <a:gd name="T48" fmla="*/ 255930 w 130"/>
                <a:gd name="T49" fmla="*/ 259307 h 97"/>
                <a:gd name="T50" fmla="*/ 260011 w 130"/>
                <a:gd name="T51" fmla="*/ 256544 h 97"/>
                <a:gd name="T52" fmla="*/ 262208 w 130"/>
                <a:gd name="T53" fmla="*/ 237199 h 97"/>
                <a:gd name="T54" fmla="*/ 262208 w 130"/>
                <a:gd name="T55" fmla="*/ 181619 h 97"/>
                <a:gd name="T56" fmla="*/ 262208 w 130"/>
                <a:gd name="T57" fmla="*/ 40697 h 97"/>
                <a:gd name="T58" fmla="*/ 201190 w 130"/>
                <a:gd name="T59" fmla="*/ 179662 h 97"/>
                <a:gd name="T60" fmla="*/ 178098 w 130"/>
                <a:gd name="T61" fmla="*/ 232802 h 97"/>
                <a:gd name="T62" fmla="*/ 160225 w 130"/>
                <a:gd name="T63" fmla="*/ 279680 h 97"/>
                <a:gd name="T64" fmla="*/ 153818 w 130"/>
                <a:gd name="T65" fmla="*/ 279680 h 97"/>
                <a:gd name="T66" fmla="*/ 150447 w 130"/>
                <a:gd name="T67" fmla="*/ 268919 h 97"/>
                <a:gd name="T68" fmla="*/ 136405 w 130"/>
                <a:gd name="T69" fmla="*/ 238993 h 97"/>
                <a:gd name="T70" fmla="*/ 50853 w 130"/>
                <a:gd name="T71" fmla="*/ 46569 h 97"/>
                <a:gd name="T72" fmla="*/ 50853 w 130"/>
                <a:gd name="T73" fmla="*/ 181619 h 97"/>
                <a:gd name="T74" fmla="*/ 50853 w 130"/>
                <a:gd name="T75" fmla="*/ 232802 h 97"/>
                <a:gd name="T76" fmla="*/ 56509 w 130"/>
                <a:gd name="T77" fmla="*/ 256544 h 97"/>
                <a:gd name="T78" fmla="*/ 60755 w 130"/>
                <a:gd name="T79" fmla="*/ 259307 h 97"/>
                <a:gd name="T80" fmla="*/ 87372 w 130"/>
                <a:gd name="T81" fmla="*/ 262886 h 97"/>
                <a:gd name="T82" fmla="*/ 87372 w 130"/>
                <a:gd name="T83" fmla="*/ 273473 h 97"/>
                <a:gd name="T84" fmla="*/ 42705 w 130"/>
                <a:gd name="T85" fmla="*/ 273473 h 97"/>
                <a:gd name="T86" fmla="*/ 0 w 130"/>
                <a:gd name="T87" fmla="*/ 273473 h 97"/>
                <a:gd name="T88" fmla="*/ 0 w 130"/>
                <a:gd name="T89" fmla="*/ 262886 h 97"/>
                <a:gd name="T90" fmla="*/ 25218 w 130"/>
                <a:gd name="T91" fmla="*/ 259307 h 97"/>
                <a:gd name="T92" fmla="*/ 31164 w 130"/>
                <a:gd name="T93" fmla="*/ 256544 h 97"/>
                <a:gd name="T94" fmla="*/ 32890 w 130"/>
                <a:gd name="T95" fmla="*/ 237199 h 97"/>
                <a:gd name="T96" fmla="*/ 36548 w 130"/>
                <a:gd name="T97" fmla="*/ 181619 h 97"/>
                <a:gd name="T98" fmla="*/ 36548 w 130"/>
                <a:gd name="T99" fmla="*/ 92354 h 97"/>
                <a:gd name="T100" fmla="*/ 32890 w 130"/>
                <a:gd name="T101" fmla="*/ 40697 h 97"/>
                <a:gd name="T102" fmla="*/ 31164 w 130"/>
                <a:gd name="T103" fmla="*/ 19653 h 97"/>
                <a:gd name="T104" fmla="*/ 25218 w 130"/>
                <a:gd name="T105" fmla="*/ 14818 h 97"/>
                <a:gd name="T106" fmla="*/ 0 w 130"/>
                <a:gd name="T107" fmla="*/ 10788 h 97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30" h="97">
                  <a:moveTo>
                    <a:pt x="0" y="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9" y="0"/>
                    <a:pt x="14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31" y="9"/>
                    <a:pt x="35" y="17"/>
                    <a:pt x="38" y="24"/>
                  </a:cubicBezTo>
                  <a:cubicBezTo>
                    <a:pt x="65" y="76"/>
                    <a:pt x="65" y="76"/>
                    <a:pt x="65" y="76"/>
                  </a:cubicBezTo>
                  <a:cubicBezTo>
                    <a:pt x="89" y="28"/>
                    <a:pt x="89" y="28"/>
                    <a:pt x="89" y="28"/>
                  </a:cubicBezTo>
                  <a:cubicBezTo>
                    <a:pt x="96" y="15"/>
                    <a:pt x="100" y="5"/>
                    <a:pt x="102" y="0"/>
                  </a:cubicBezTo>
                  <a:cubicBezTo>
                    <a:pt x="107" y="0"/>
                    <a:pt x="112" y="0"/>
                    <a:pt x="115" y="0"/>
                  </a:cubicBezTo>
                  <a:cubicBezTo>
                    <a:pt x="118" y="0"/>
                    <a:pt x="123" y="0"/>
                    <a:pt x="130" y="0"/>
                  </a:cubicBezTo>
                  <a:cubicBezTo>
                    <a:pt x="130" y="4"/>
                    <a:pt x="130" y="4"/>
                    <a:pt x="130" y="4"/>
                  </a:cubicBezTo>
                  <a:cubicBezTo>
                    <a:pt x="125" y="4"/>
                    <a:pt x="121" y="5"/>
                    <a:pt x="120" y="5"/>
                  </a:cubicBezTo>
                  <a:cubicBezTo>
                    <a:pt x="119" y="5"/>
                    <a:pt x="118" y="6"/>
                    <a:pt x="118" y="7"/>
                  </a:cubicBezTo>
                  <a:cubicBezTo>
                    <a:pt x="117" y="8"/>
                    <a:pt x="117" y="10"/>
                    <a:pt x="117" y="13"/>
                  </a:cubicBezTo>
                  <a:cubicBezTo>
                    <a:pt x="116" y="14"/>
                    <a:pt x="116" y="20"/>
                    <a:pt x="116" y="32"/>
                  </a:cubicBezTo>
                  <a:cubicBezTo>
                    <a:pt x="116" y="63"/>
                    <a:pt x="116" y="63"/>
                    <a:pt x="116" y="63"/>
                  </a:cubicBezTo>
                  <a:cubicBezTo>
                    <a:pt x="116" y="69"/>
                    <a:pt x="116" y="75"/>
                    <a:pt x="117" y="81"/>
                  </a:cubicBezTo>
                  <a:cubicBezTo>
                    <a:pt x="117" y="85"/>
                    <a:pt x="117" y="88"/>
                    <a:pt x="118" y="89"/>
                  </a:cubicBezTo>
                  <a:cubicBezTo>
                    <a:pt x="118" y="89"/>
                    <a:pt x="119" y="90"/>
                    <a:pt x="120" y="90"/>
                  </a:cubicBezTo>
                  <a:cubicBezTo>
                    <a:pt x="121" y="91"/>
                    <a:pt x="125" y="91"/>
                    <a:pt x="130" y="91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21" y="95"/>
                    <a:pt x="114" y="95"/>
                    <a:pt x="110" y="95"/>
                  </a:cubicBezTo>
                  <a:cubicBezTo>
                    <a:pt x="107" y="95"/>
                    <a:pt x="100" y="95"/>
                    <a:pt x="89" y="95"/>
                  </a:cubicBezTo>
                  <a:cubicBezTo>
                    <a:pt x="89" y="91"/>
                    <a:pt x="89" y="91"/>
                    <a:pt x="89" y="91"/>
                  </a:cubicBezTo>
                  <a:cubicBezTo>
                    <a:pt x="95" y="91"/>
                    <a:pt x="98" y="91"/>
                    <a:pt x="100" y="90"/>
                  </a:cubicBezTo>
                  <a:cubicBezTo>
                    <a:pt x="101" y="90"/>
                    <a:pt x="102" y="89"/>
                    <a:pt x="102" y="89"/>
                  </a:cubicBezTo>
                  <a:cubicBezTo>
                    <a:pt x="103" y="88"/>
                    <a:pt x="103" y="86"/>
                    <a:pt x="103" y="82"/>
                  </a:cubicBezTo>
                  <a:cubicBezTo>
                    <a:pt x="103" y="81"/>
                    <a:pt x="103" y="75"/>
                    <a:pt x="103" y="63"/>
                  </a:cubicBezTo>
                  <a:cubicBezTo>
                    <a:pt x="103" y="14"/>
                    <a:pt x="103" y="14"/>
                    <a:pt x="103" y="14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5" y="70"/>
                    <a:pt x="72" y="76"/>
                    <a:pt x="70" y="81"/>
                  </a:cubicBezTo>
                  <a:cubicBezTo>
                    <a:pt x="69" y="84"/>
                    <a:pt x="66" y="89"/>
                    <a:pt x="63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5"/>
                    <a:pt x="59" y="94"/>
                    <a:pt x="59" y="9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9"/>
                    <a:pt x="20" y="75"/>
                    <a:pt x="20" y="81"/>
                  </a:cubicBezTo>
                  <a:cubicBezTo>
                    <a:pt x="21" y="85"/>
                    <a:pt x="21" y="88"/>
                    <a:pt x="22" y="89"/>
                  </a:cubicBezTo>
                  <a:cubicBezTo>
                    <a:pt x="22" y="89"/>
                    <a:pt x="23" y="90"/>
                    <a:pt x="24" y="90"/>
                  </a:cubicBezTo>
                  <a:cubicBezTo>
                    <a:pt x="25" y="91"/>
                    <a:pt x="29" y="91"/>
                    <a:pt x="34" y="91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17" y="95"/>
                    <a:pt x="17" y="95"/>
                    <a:pt x="17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5" y="91"/>
                    <a:pt x="8" y="91"/>
                    <a:pt x="10" y="90"/>
                  </a:cubicBezTo>
                  <a:cubicBezTo>
                    <a:pt x="11" y="90"/>
                    <a:pt x="12" y="89"/>
                    <a:pt x="12" y="89"/>
                  </a:cubicBezTo>
                  <a:cubicBezTo>
                    <a:pt x="13" y="88"/>
                    <a:pt x="13" y="86"/>
                    <a:pt x="13" y="82"/>
                  </a:cubicBezTo>
                  <a:cubicBezTo>
                    <a:pt x="13" y="81"/>
                    <a:pt x="13" y="75"/>
                    <a:pt x="14" y="63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26"/>
                    <a:pt x="13" y="20"/>
                    <a:pt x="13" y="14"/>
                  </a:cubicBezTo>
                  <a:cubicBezTo>
                    <a:pt x="13" y="10"/>
                    <a:pt x="13" y="8"/>
                    <a:pt x="12" y="7"/>
                  </a:cubicBezTo>
                  <a:cubicBezTo>
                    <a:pt x="12" y="6"/>
                    <a:pt x="11" y="5"/>
                    <a:pt x="10" y="5"/>
                  </a:cubicBezTo>
                  <a:cubicBezTo>
                    <a:pt x="8" y="5"/>
                    <a:pt x="5" y="4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200">
                <a:solidFill>
                  <a:srgbClr val="45545F"/>
                </a:solidFill>
              </a:endParaRPr>
            </a:p>
          </p:txBody>
        </p:sp>
        <p:sp>
          <p:nvSpPr>
            <p:cNvPr id="11" name="Freeform 64"/>
            <p:cNvSpPr>
              <a:spLocks noEditPoints="1"/>
            </p:cNvSpPr>
            <p:nvPr/>
          </p:nvSpPr>
          <p:spPr bwMode="auto">
            <a:xfrm>
              <a:off x="688" y="432"/>
              <a:ext cx="166" cy="149"/>
            </a:xfrm>
            <a:custGeom>
              <a:avLst/>
              <a:gdLst>
                <a:gd name="T0" fmla="*/ 40603 w 107"/>
                <a:gd name="T1" fmla="*/ 262428 h 96"/>
                <a:gd name="T2" fmla="*/ 89234 w 107"/>
                <a:gd name="T3" fmla="*/ 262428 h 96"/>
                <a:gd name="T4" fmla="*/ 89234 w 107"/>
                <a:gd name="T5" fmla="*/ 251728 h 96"/>
                <a:gd name="T6" fmla="*/ 64135 w 107"/>
                <a:gd name="T7" fmla="*/ 251728 h 96"/>
                <a:gd name="T8" fmla="*/ 57518 w 107"/>
                <a:gd name="T9" fmla="*/ 246268 h 96"/>
                <a:gd name="T10" fmla="*/ 57518 w 107"/>
                <a:gd name="T11" fmla="*/ 242418 h 96"/>
                <a:gd name="T12" fmla="*/ 62992 w 107"/>
                <a:gd name="T13" fmla="*/ 223637 h 96"/>
                <a:gd name="T14" fmla="*/ 81748 w 107"/>
                <a:gd name="T15" fmla="*/ 178379 h 96"/>
                <a:gd name="T16" fmla="*/ 192495 w 107"/>
                <a:gd name="T17" fmla="*/ 178379 h 96"/>
                <a:gd name="T18" fmla="*/ 216149 w 107"/>
                <a:gd name="T19" fmla="*/ 232595 h 96"/>
                <a:gd name="T20" fmla="*/ 219907 w 107"/>
                <a:gd name="T21" fmla="*/ 242418 h 96"/>
                <a:gd name="T22" fmla="*/ 216149 w 107"/>
                <a:gd name="T23" fmla="*/ 248810 h 96"/>
                <a:gd name="T24" fmla="*/ 212224 w 107"/>
                <a:gd name="T25" fmla="*/ 251728 h 96"/>
                <a:gd name="T26" fmla="*/ 183934 w 107"/>
                <a:gd name="T27" fmla="*/ 251728 h 96"/>
                <a:gd name="T28" fmla="*/ 183934 w 107"/>
                <a:gd name="T29" fmla="*/ 262428 h 96"/>
                <a:gd name="T30" fmla="*/ 246783 w 107"/>
                <a:gd name="T31" fmla="*/ 262428 h 96"/>
                <a:gd name="T32" fmla="*/ 290441 w 107"/>
                <a:gd name="T33" fmla="*/ 262428 h 96"/>
                <a:gd name="T34" fmla="*/ 290441 w 107"/>
                <a:gd name="T35" fmla="*/ 251728 h 96"/>
                <a:gd name="T36" fmla="*/ 269666 w 107"/>
                <a:gd name="T37" fmla="*/ 248810 h 96"/>
                <a:gd name="T38" fmla="*/ 259737 w 107"/>
                <a:gd name="T39" fmla="*/ 242168 h 96"/>
                <a:gd name="T40" fmla="*/ 235211 w 107"/>
                <a:gd name="T41" fmla="*/ 186796 h 96"/>
                <a:gd name="T42" fmla="*/ 151612 w 107"/>
                <a:gd name="T43" fmla="*/ 0 h 96"/>
                <a:gd name="T44" fmla="*/ 141747 w 107"/>
                <a:gd name="T45" fmla="*/ 0 h 96"/>
                <a:gd name="T46" fmla="*/ 107916 w 107"/>
                <a:gd name="T47" fmla="*/ 75810 h 96"/>
                <a:gd name="T48" fmla="*/ 59504 w 107"/>
                <a:gd name="T49" fmla="*/ 179020 h 96"/>
                <a:gd name="T50" fmla="*/ 34565 w 107"/>
                <a:gd name="T51" fmla="*/ 232595 h 96"/>
                <a:gd name="T52" fmla="*/ 24723 w 107"/>
                <a:gd name="T53" fmla="*/ 246268 h 96"/>
                <a:gd name="T54" fmla="*/ 18629 w 107"/>
                <a:gd name="T55" fmla="*/ 251728 h 96"/>
                <a:gd name="T56" fmla="*/ 0 w 107"/>
                <a:gd name="T57" fmla="*/ 251728 h 96"/>
                <a:gd name="T58" fmla="*/ 0 w 107"/>
                <a:gd name="T59" fmla="*/ 262428 h 96"/>
                <a:gd name="T60" fmla="*/ 40603 w 107"/>
                <a:gd name="T61" fmla="*/ 262428 h 96"/>
                <a:gd name="T62" fmla="*/ 138438 w 107"/>
                <a:gd name="T63" fmla="*/ 48844 h 96"/>
                <a:gd name="T64" fmla="*/ 183934 w 107"/>
                <a:gd name="T65" fmla="*/ 162187 h 96"/>
                <a:gd name="T66" fmla="*/ 89234 w 107"/>
                <a:gd name="T67" fmla="*/ 162187 h 96"/>
                <a:gd name="T68" fmla="*/ 138438 w 107"/>
                <a:gd name="T69" fmla="*/ 48844 h 9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07" h="96">
                  <a:moveTo>
                    <a:pt x="15" y="96"/>
                  </a:moveTo>
                  <a:cubicBezTo>
                    <a:pt x="19" y="96"/>
                    <a:pt x="25" y="96"/>
                    <a:pt x="33" y="96"/>
                  </a:cubicBezTo>
                  <a:cubicBezTo>
                    <a:pt x="33" y="92"/>
                    <a:pt x="33" y="92"/>
                    <a:pt x="33" y="92"/>
                  </a:cubicBezTo>
                  <a:cubicBezTo>
                    <a:pt x="28" y="92"/>
                    <a:pt x="25" y="92"/>
                    <a:pt x="24" y="92"/>
                  </a:cubicBezTo>
                  <a:cubicBezTo>
                    <a:pt x="22" y="91"/>
                    <a:pt x="22" y="91"/>
                    <a:pt x="21" y="90"/>
                  </a:cubicBezTo>
                  <a:cubicBezTo>
                    <a:pt x="21" y="90"/>
                    <a:pt x="21" y="89"/>
                    <a:pt x="21" y="89"/>
                  </a:cubicBezTo>
                  <a:cubicBezTo>
                    <a:pt x="21" y="87"/>
                    <a:pt x="21" y="85"/>
                    <a:pt x="23" y="82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71" y="65"/>
                    <a:pt x="71" y="65"/>
                    <a:pt x="71" y="6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81" y="87"/>
                    <a:pt x="81" y="88"/>
                    <a:pt x="81" y="89"/>
                  </a:cubicBezTo>
                  <a:cubicBezTo>
                    <a:pt x="81" y="90"/>
                    <a:pt x="81" y="90"/>
                    <a:pt x="80" y="91"/>
                  </a:cubicBezTo>
                  <a:cubicBezTo>
                    <a:pt x="80" y="91"/>
                    <a:pt x="79" y="91"/>
                    <a:pt x="78" y="92"/>
                  </a:cubicBezTo>
                  <a:cubicBezTo>
                    <a:pt x="77" y="92"/>
                    <a:pt x="74" y="92"/>
                    <a:pt x="68" y="92"/>
                  </a:cubicBezTo>
                  <a:cubicBezTo>
                    <a:pt x="68" y="96"/>
                    <a:pt x="68" y="96"/>
                    <a:pt x="68" y="96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4" y="96"/>
                    <a:pt x="99" y="96"/>
                    <a:pt x="107" y="96"/>
                  </a:cubicBezTo>
                  <a:cubicBezTo>
                    <a:pt x="107" y="92"/>
                    <a:pt x="107" y="92"/>
                    <a:pt x="107" y="92"/>
                  </a:cubicBezTo>
                  <a:cubicBezTo>
                    <a:pt x="103" y="92"/>
                    <a:pt x="100" y="92"/>
                    <a:pt x="99" y="91"/>
                  </a:cubicBezTo>
                  <a:cubicBezTo>
                    <a:pt x="98" y="91"/>
                    <a:pt x="97" y="90"/>
                    <a:pt x="96" y="88"/>
                  </a:cubicBezTo>
                  <a:cubicBezTo>
                    <a:pt x="95" y="85"/>
                    <a:pt x="92" y="79"/>
                    <a:pt x="87" y="68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6" y="14"/>
                    <a:pt x="42" y="24"/>
                    <a:pt x="40" y="28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17" y="77"/>
                    <a:pt x="13" y="83"/>
                    <a:pt x="13" y="85"/>
                  </a:cubicBezTo>
                  <a:cubicBezTo>
                    <a:pt x="11" y="88"/>
                    <a:pt x="10" y="90"/>
                    <a:pt x="9" y="90"/>
                  </a:cubicBezTo>
                  <a:cubicBezTo>
                    <a:pt x="8" y="91"/>
                    <a:pt x="8" y="91"/>
                    <a:pt x="7" y="92"/>
                  </a:cubicBezTo>
                  <a:cubicBezTo>
                    <a:pt x="6" y="92"/>
                    <a:pt x="3" y="92"/>
                    <a:pt x="0" y="92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5" y="96"/>
                    <a:pt x="10" y="96"/>
                    <a:pt x="15" y="96"/>
                  </a:cubicBezTo>
                  <a:close/>
                  <a:moveTo>
                    <a:pt x="51" y="18"/>
                  </a:moveTo>
                  <a:cubicBezTo>
                    <a:pt x="68" y="59"/>
                    <a:pt x="68" y="59"/>
                    <a:pt x="68" y="59"/>
                  </a:cubicBezTo>
                  <a:cubicBezTo>
                    <a:pt x="33" y="59"/>
                    <a:pt x="33" y="59"/>
                    <a:pt x="33" y="59"/>
                  </a:cubicBezTo>
                  <a:lnTo>
                    <a:pt x="51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200">
                <a:solidFill>
                  <a:srgbClr val="45545F"/>
                </a:solidFill>
              </a:endParaRPr>
            </a:p>
          </p:txBody>
        </p:sp>
        <p:sp>
          <p:nvSpPr>
            <p:cNvPr id="12" name="Freeform 65"/>
            <p:cNvSpPr>
              <a:spLocks/>
            </p:cNvSpPr>
            <p:nvPr/>
          </p:nvSpPr>
          <p:spPr bwMode="auto">
            <a:xfrm>
              <a:off x="825" y="434"/>
              <a:ext cx="163" cy="147"/>
            </a:xfrm>
            <a:custGeom>
              <a:avLst/>
              <a:gdLst>
                <a:gd name="T0" fmla="*/ 211998 w 105"/>
                <a:gd name="T1" fmla="*/ 37141 h 95"/>
                <a:gd name="T2" fmla="*/ 224078 w 105"/>
                <a:gd name="T3" fmla="*/ 18132 h 95"/>
                <a:gd name="T4" fmla="*/ 218538 w 105"/>
                <a:gd name="T5" fmla="*/ 13111 h 95"/>
                <a:gd name="T6" fmla="*/ 192148 w 105"/>
                <a:gd name="T7" fmla="*/ 10025 h 95"/>
                <a:gd name="T8" fmla="*/ 192148 w 105"/>
                <a:gd name="T9" fmla="*/ 0 h 95"/>
                <a:gd name="T10" fmla="*/ 242878 w 105"/>
                <a:gd name="T11" fmla="*/ 0 h 95"/>
                <a:gd name="T12" fmla="*/ 287957 w 105"/>
                <a:gd name="T13" fmla="*/ 0 h 95"/>
                <a:gd name="T14" fmla="*/ 287957 w 105"/>
                <a:gd name="T15" fmla="*/ 10025 h 95"/>
                <a:gd name="T16" fmla="*/ 263102 w 105"/>
                <a:gd name="T17" fmla="*/ 13111 h 95"/>
                <a:gd name="T18" fmla="*/ 253094 w 105"/>
                <a:gd name="T19" fmla="*/ 18132 h 95"/>
                <a:gd name="T20" fmla="*/ 238977 w 105"/>
                <a:gd name="T21" fmla="*/ 33525 h 95"/>
                <a:gd name="T22" fmla="*/ 179365 w 105"/>
                <a:gd name="T23" fmla="*/ 112297 h 95"/>
                <a:gd name="T24" fmla="*/ 163036 w 105"/>
                <a:gd name="T25" fmla="*/ 140187 h 95"/>
                <a:gd name="T26" fmla="*/ 163036 w 105"/>
                <a:gd name="T27" fmla="*/ 150130 h 95"/>
                <a:gd name="T28" fmla="*/ 163036 w 105"/>
                <a:gd name="T29" fmla="*/ 162129 h 95"/>
                <a:gd name="T30" fmla="*/ 163036 w 105"/>
                <a:gd name="T31" fmla="*/ 208697 h 95"/>
                <a:gd name="T32" fmla="*/ 164181 w 105"/>
                <a:gd name="T33" fmla="*/ 230993 h 95"/>
                <a:gd name="T34" fmla="*/ 172721 w 105"/>
                <a:gd name="T35" fmla="*/ 232306 h 95"/>
                <a:gd name="T36" fmla="*/ 199225 w 105"/>
                <a:gd name="T37" fmla="*/ 234956 h 95"/>
                <a:gd name="T38" fmla="*/ 199225 w 105"/>
                <a:gd name="T39" fmla="*/ 244978 h 95"/>
                <a:gd name="T40" fmla="*/ 144345 w 105"/>
                <a:gd name="T41" fmla="*/ 244978 h 95"/>
                <a:gd name="T42" fmla="*/ 88706 w 105"/>
                <a:gd name="T43" fmla="*/ 244978 h 95"/>
                <a:gd name="T44" fmla="*/ 88706 w 105"/>
                <a:gd name="T45" fmla="*/ 234956 h 95"/>
                <a:gd name="T46" fmla="*/ 115176 w 105"/>
                <a:gd name="T47" fmla="*/ 232306 h 95"/>
                <a:gd name="T48" fmla="*/ 120646 w 105"/>
                <a:gd name="T49" fmla="*/ 230993 h 95"/>
                <a:gd name="T50" fmla="*/ 123776 w 105"/>
                <a:gd name="T51" fmla="*/ 212927 h 95"/>
                <a:gd name="T52" fmla="*/ 124926 w 105"/>
                <a:gd name="T53" fmla="*/ 162129 h 95"/>
                <a:gd name="T54" fmla="*/ 124926 w 105"/>
                <a:gd name="T55" fmla="*/ 145904 h 95"/>
                <a:gd name="T56" fmla="*/ 117972 w 105"/>
                <a:gd name="T57" fmla="*/ 128416 h 95"/>
                <a:gd name="T58" fmla="*/ 95378 w 105"/>
                <a:gd name="T59" fmla="*/ 100588 h 95"/>
                <a:gd name="T60" fmla="*/ 45303 w 105"/>
                <a:gd name="T61" fmla="*/ 33525 h 95"/>
                <a:gd name="T62" fmla="*/ 35169 w 105"/>
                <a:gd name="T63" fmla="*/ 18132 h 95"/>
                <a:gd name="T64" fmla="*/ 24855 w 105"/>
                <a:gd name="T65" fmla="*/ 13111 h 95"/>
                <a:gd name="T66" fmla="*/ 0 w 105"/>
                <a:gd name="T67" fmla="*/ 10025 h 95"/>
                <a:gd name="T68" fmla="*/ 0 w 105"/>
                <a:gd name="T69" fmla="*/ 0 h 95"/>
                <a:gd name="T70" fmla="*/ 45303 w 105"/>
                <a:gd name="T71" fmla="*/ 0 h 95"/>
                <a:gd name="T72" fmla="*/ 117972 w 105"/>
                <a:gd name="T73" fmla="*/ 0 h 95"/>
                <a:gd name="T74" fmla="*/ 117972 w 105"/>
                <a:gd name="T75" fmla="*/ 10025 h 95"/>
                <a:gd name="T76" fmla="*/ 88706 w 105"/>
                <a:gd name="T77" fmla="*/ 13111 h 95"/>
                <a:gd name="T78" fmla="*/ 82670 w 105"/>
                <a:gd name="T79" fmla="*/ 18132 h 95"/>
                <a:gd name="T80" fmla="*/ 92983 w 105"/>
                <a:gd name="T81" fmla="*/ 37141 h 95"/>
                <a:gd name="T82" fmla="*/ 150252 w 105"/>
                <a:gd name="T83" fmla="*/ 124209 h 95"/>
                <a:gd name="T84" fmla="*/ 211998 w 105"/>
                <a:gd name="T85" fmla="*/ 37141 h 9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05" h="95">
                  <a:moveTo>
                    <a:pt x="77" y="14"/>
                  </a:moveTo>
                  <a:cubicBezTo>
                    <a:pt x="80" y="10"/>
                    <a:pt x="82" y="7"/>
                    <a:pt x="82" y="7"/>
                  </a:cubicBezTo>
                  <a:cubicBezTo>
                    <a:pt x="82" y="6"/>
                    <a:pt x="81" y="5"/>
                    <a:pt x="80" y="5"/>
                  </a:cubicBezTo>
                  <a:cubicBezTo>
                    <a:pt x="79" y="5"/>
                    <a:pt x="75" y="4"/>
                    <a:pt x="70" y="4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9" y="0"/>
                    <a:pt x="84" y="0"/>
                    <a:pt x="89" y="0"/>
                  </a:cubicBezTo>
                  <a:cubicBezTo>
                    <a:pt x="93" y="0"/>
                    <a:pt x="96" y="0"/>
                    <a:pt x="105" y="0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00" y="4"/>
                    <a:pt x="97" y="5"/>
                    <a:pt x="96" y="5"/>
                  </a:cubicBezTo>
                  <a:cubicBezTo>
                    <a:pt x="95" y="5"/>
                    <a:pt x="93" y="6"/>
                    <a:pt x="92" y="7"/>
                  </a:cubicBezTo>
                  <a:cubicBezTo>
                    <a:pt x="91" y="7"/>
                    <a:pt x="89" y="10"/>
                    <a:pt x="87" y="1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2" y="49"/>
                    <a:pt x="60" y="53"/>
                    <a:pt x="59" y="54"/>
                  </a:cubicBezTo>
                  <a:cubicBezTo>
                    <a:pt x="59" y="56"/>
                    <a:pt x="59" y="57"/>
                    <a:pt x="59" y="58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59" y="69"/>
                    <a:pt x="59" y="75"/>
                    <a:pt x="59" y="81"/>
                  </a:cubicBezTo>
                  <a:cubicBezTo>
                    <a:pt x="59" y="85"/>
                    <a:pt x="60" y="88"/>
                    <a:pt x="60" y="89"/>
                  </a:cubicBezTo>
                  <a:cubicBezTo>
                    <a:pt x="61" y="89"/>
                    <a:pt x="61" y="90"/>
                    <a:pt x="63" y="90"/>
                  </a:cubicBezTo>
                  <a:cubicBezTo>
                    <a:pt x="64" y="91"/>
                    <a:pt x="67" y="91"/>
                    <a:pt x="73" y="91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65" y="95"/>
                    <a:pt x="58" y="95"/>
                    <a:pt x="53" y="95"/>
                  </a:cubicBezTo>
                  <a:cubicBezTo>
                    <a:pt x="47" y="95"/>
                    <a:pt x="40" y="95"/>
                    <a:pt x="32" y="95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37" y="91"/>
                    <a:pt x="40" y="91"/>
                    <a:pt x="42" y="90"/>
                  </a:cubicBezTo>
                  <a:cubicBezTo>
                    <a:pt x="43" y="90"/>
                    <a:pt x="44" y="90"/>
                    <a:pt x="44" y="89"/>
                  </a:cubicBezTo>
                  <a:cubicBezTo>
                    <a:pt x="45" y="88"/>
                    <a:pt x="45" y="86"/>
                    <a:pt x="45" y="82"/>
                  </a:cubicBezTo>
                  <a:cubicBezTo>
                    <a:pt x="45" y="81"/>
                    <a:pt x="45" y="75"/>
                    <a:pt x="46" y="63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4"/>
                    <a:pt x="44" y="52"/>
                    <a:pt x="43" y="50"/>
                  </a:cubicBezTo>
                  <a:cubicBezTo>
                    <a:pt x="42" y="49"/>
                    <a:pt x="40" y="45"/>
                    <a:pt x="35" y="39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5" y="10"/>
                    <a:pt x="14" y="7"/>
                    <a:pt x="13" y="7"/>
                  </a:cubicBezTo>
                  <a:cubicBezTo>
                    <a:pt x="12" y="6"/>
                    <a:pt x="10" y="5"/>
                    <a:pt x="9" y="5"/>
                  </a:cubicBezTo>
                  <a:cubicBezTo>
                    <a:pt x="8" y="5"/>
                    <a:pt x="6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2" y="0"/>
                    <a:pt x="17" y="0"/>
                  </a:cubicBezTo>
                  <a:cubicBezTo>
                    <a:pt x="22" y="0"/>
                    <a:pt x="34" y="0"/>
                    <a:pt x="43" y="0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38" y="4"/>
                    <a:pt x="33" y="5"/>
                    <a:pt x="32" y="5"/>
                  </a:cubicBezTo>
                  <a:cubicBezTo>
                    <a:pt x="31" y="5"/>
                    <a:pt x="30" y="6"/>
                    <a:pt x="30" y="7"/>
                  </a:cubicBezTo>
                  <a:cubicBezTo>
                    <a:pt x="30" y="7"/>
                    <a:pt x="31" y="10"/>
                    <a:pt x="34" y="14"/>
                  </a:cubicBezTo>
                  <a:cubicBezTo>
                    <a:pt x="55" y="48"/>
                    <a:pt x="55" y="48"/>
                    <a:pt x="55" y="48"/>
                  </a:cubicBezTo>
                  <a:lnTo>
                    <a:pt x="77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200">
                <a:solidFill>
                  <a:srgbClr val="45545F"/>
                </a:solidFill>
              </a:endParaRPr>
            </a:p>
          </p:txBody>
        </p:sp>
        <p:sp>
          <p:nvSpPr>
            <p:cNvPr id="13" name="Freeform 66"/>
            <p:cNvSpPr>
              <a:spLocks noEditPoints="1"/>
            </p:cNvSpPr>
            <p:nvPr/>
          </p:nvSpPr>
          <p:spPr bwMode="auto">
            <a:xfrm>
              <a:off x="982" y="431"/>
              <a:ext cx="164" cy="154"/>
            </a:xfrm>
            <a:custGeom>
              <a:avLst/>
              <a:gdLst>
                <a:gd name="T0" fmla="*/ 48529 w 106"/>
                <a:gd name="T1" fmla="*/ 68065 h 99"/>
                <a:gd name="T2" fmla="*/ 79130 w 106"/>
                <a:gd name="T3" fmla="*/ 29688 h 99"/>
                <a:gd name="T4" fmla="*/ 131426 w 106"/>
                <a:gd name="T5" fmla="*/ 14683 h 99"/>
                <a:gd name="T6" fmla="*/ 170234 w 106"/>
                <a:gd name="T7" fmla="*/ 22840 h 99"/>
                <a:gd name="T8" fmla="*/ 197357 w 106"/>
                <a:gd name="T9" fmla="*/ 36465 h 99"/>
                <a:gd name="T10" fmla="*/ 216604 w 106"/>
                <a:gd name="T11" fmla="*/ 59623 h 99"/>
                <a:gd name="T12" fmla="*/ 226507 w 106"/>
                <a:gd name="T13" fmla="*/ 88236 h 99"/>
                <a:gd name="T14" fmla="*/ 234522 w 106"/>
                <a:gd name="T15" fmla="*/ 144273 h 99"/>
                <a:gd name="T16" fmla="*/ 225382 w 106"/>
                <a:gd name="T17" fmla="*/ 208029 h 99"/>
                <a:gd name="T18" fmla="*/ 193190 w 106"/>
                <a:gd name="T19" fmla="*/ 250130 h 99"/>
                <a:gd name="T20" fmla="*/ 142402 w 106"/>
                <a:gd name="T21" fmla="*/ 265969 h 99"/>
                <a:gd name="T22" fmla="*/ 103821 w 106"/>
                <a:gd name="T23" fmla="*/ 259725 h 99"/>
                <a:gd name="T24" fmla="*/ 72423 w 106"/>
                <a:gd name="T25" fmla="*/ 234142 h 99"/>
                <a:gd name="T26" fmla="*/ 48529 w 106"/>
                <a:gd name="T27" fmla="*/ 194864 h 99"/>
                <a:gd name="T28" fmla="*/ 41959 w 106"/>
                <a:gd name="T29" fmla="*/ 162341 h 99"/>
                <a:gd name="T30" fmla="*/ 36854 w 106"/>
                <a:gd name="T31" fmla="*/ 128252 h 99"/>
                <a:gd name="T32" fmla="*/ 48529 w 106"/>
                <a:gd name="T33" fmla="*/ 68065 h 99"/>
                <a:gd name="T34" fmla="*/ 8469 w 106"/>
                <a:gd name="T35" fmla="*/ 194864 h 99"/>
                <a:gd name="T36" fmla="*/ 33057 w 106"/>
                <a:gd name="T37" fmla="*/ 244882 h 99"/>
                <a:gd name="T38" fmla="*/ 75083 w 106"/>
                <a:gd name="T39" fmla="*/ 273106 h 99"/>
                <a:gd name="T40" fmla="*/ 128290 w 106"/>
                <a:gd name="T41" fmla="*/ 281577 h 99"/>
                <a:gd name="T42" fmla="*/ 231997 w 106"/>
                <a:gd name="T43" fmla="*/ 239495 h 99"/>
                <a:gd name="T44" fmla="*/ 273960 w 106"/>
                <a:gd name="T45" fmla="*/ 131678 h 99"/>
                <a:gd name="T46" fmla="*/ 270198 w 106"/>
                <a:gd name="T47" fmla="*/ 92747 h 99"/>
                <a:gd name="T48" fmla="*/ 259965 w 106"/>
                <a:gd name="T49" fmla="*/ 62205 h 99"/>
                <a:gd name="T50" fmla="*/ 234522 w 106"/>
                <a:gd name="T51" fmla="*/ 29985 h 99"/>
                <a:gd name="T52" fmla="*/ 193190 w 106"/>
                <a:gd name="T53" fmla="*/ 9439 h 99"/>
                <a:gd name="T54" fmla="*/ 140000 w 106"/>
                <a:gd name="T55" fmla="*/ 0 h 99"/>
                <a:gd name="T56" fmla="*/ 82919 w 106"/>
                <a:gd name="T57" fmla="*/ 9439 h 99"/>
                <a:gd name="T58" fmla="*/ 36854 w 106"/>
                <a:gd name="T59" fmla="*/ 39989 h 99"/>
                <a:gd name="T60" fmla="*/ 8469 w 106"/>
                <a:gd name="T61" fmla="*/ 85971 h 99"/>
                <a:gd name="T62" fmla="*/ 0 w 106"/>
                <a:gd name="T63" fmla="*/ 141694 h 99"/>
                <a:gd name="T64" fmla="*/ 8469 w 106"/>
                <a:gd name="T65" fmla="*/ 194864 h 9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06" h="99">
                  <a:moveTo>
                    <a:pt x="19" y="24"/>
                  </a:moveTo>
                  <a:cubicBezTo>
                    <a:pt x="22" y="18"/>
                    <a:pt x="26" y="13"/>
                    <a:pt x="31" y="10"/>
                  </a:cubicBezTo>
                  <a:cubicBezTo>
                    <a:pt x="37" y="7"/>
                    <a:pt x="44" y="5"/>
                    <a:pt x="51" y="5"/>
                  </a:cubicBezTo>
                  <a:cubicBezTo>
                    <a:pt x="56" y="5"/>
                    <a:pt x="61" y="6"/>
                    <a:pt x="66" y="8"/>
                  </a:cubicBezTo>
                  <a:cubicBezTo>
                    <a:pt x="70" y="9"/>
                    <a:pt x="74" y="11"/>
                    <a:pt x="76" y="13"/>
                  </a:cubicBezTo>
                  <a:cubicBezTo>
                    <a:pt x="79" y="16"/>
                    <a:pt x="82" y="18"/>
                    <a:pt x="84" y="21"/>
                  </a:cubicBezTo>
                  <a:cubicBezTo>
                    <a:pt x="86" y="24"/>
                    <a:pt x="87" y="27"/>
                    <a:pt x="88" y="31"/>
                  </a:cubicBezTo>
                  <a:cubicBezTo>
                    <a:pt x="90" y="37"/>
                    <a:pt x="91" y="44"/>
                    <a:pt x="91" y="51"/>
                  </a:cubicBezTo>
                  <a:cubicBezTo>
                    <a:pt x="91" y="59"/>
                    <a:pt x="90" y="67"/>
                    <a:pt x="87" y="73"/>
                  </a:cubicBezTo>
                  <a:cubicBezTo>
                    <a:pt x="85" y="79"/>
                    <a:pt x="80" y="84"/>
                    <a:pt x="75" y="88"/>
                  </a:cubicBezTo>
                  <a:cubicBezTo>
                    <a:pt x="69" y="91"/>
                    <a:pt x="63" y="93"/>
                    <a:pt x="55" y="93"/>
                  </a:cubicBezTo>
                  <a:cubicBezTo>
                    <a:pt x="50" y="93"/>
                    <a:pt x="45" y="92"/>
                    <a:pt x="40" y="91"/>
                  </a:cubicBezTo>
                  <a:cubicBezTo>
                    <a:pt x="36" y="89"/>
                    <a:pt x="32" y="86"/>
                    <a:pt x="28" y="82"/>
                  </a:cubicBezTo>
                  <a:cubicBezTo>
                    <a:pt x="24" y="79"/>
                    <a:pt x="21" y="74"/>
                    <a:pt x="19" y="69"/>
                  </a:cubicBezTo>
                  <a:cubicBezTo>
                    <a:pt x="18" y="66"/>
                    <a:pt x="17" y="62"/>
                    <a:pt x="16" y="57"/>
                  </a:cubicBezTo>
                  <a:cubicBezTo>
                    <a:pt x="15" y="53"/>
                    <a:pt x="14" y="49"/>
                    <a:pt x="14" y="45"/>
                  </a:cubicBezTo>
                  <a:cubicBezTo>
                    <a:pt x="14" y="37"/>
                    <a:pt x="16" y="30"/>
                    <a:pt x="19" y="24"/>
                  </a:cubicBezTo>
                  <a:close/>
                  <a:moveTo>
                    <a:pt x="3" y="69"/>
                  </a:moveTo>
                  <a:cubicBezTo>
                    <a:pt x="5" y="76"/>
                    <a:pt x="9" y="81"/>
                    <a:pt x="13" y="86"/>
                  </a:cubicBezTo>
                  <a:cubicBezTo>
                    <a:pt x="18" y="90"/>
                    <a:pt x="23" y="94"/>
                    <a:pt x="29" y="96"/>
                  </a:cubicBezTo>
                  <a:cubicBezTo>
                    <a:pt x="36" y="98"/>
                    <a:pt x="43" y="99"/>
                    <a:pt x="50" y="99"/>
                  </a:cubicBezTo>
                  <a:cubicBezTo>
                    <a:pt x="66" y="99"/>
                    <a:pt x="80" y="94"/>
                    <a:pt x="90" y="84"/>
                  </a:cubicBezTo>
                  <a:cubicBezTo>
                    <a:pt x="101" y="74"/>
                    <a:pt x="106" y="62"/>
                    <a:pt x="106" y="46"/>
                  </a:cubicBezTo>
                  <a:cubicBezTo>
                    <a:pt x="106" y="42"/>
                    <a:pt x="106" y="37"/>
                    <a:pt x="105" y="33"/>
                  </a:cubicBezTo>
                  <a:cubicBezTo>
                    <a:pt x="104" y="29"/>
                    <a:pt x="102" y="25"/>
                    <a:pt x="101" y="22"/>
                  </a:cubicBezTo>
                  <a:cubicBezTo>
                    <a:pt x="98" y="18"/>
                    <a:pt x="95" y="15"/>
                    <a:pt x="91" y="11"/>
                  </a:cubicBezTo>
                  <a:cubicBezTo>
                    <a:pt x="87" y="8"/>
                    <a:pt x="82" y="5"/>
                    <a:pt x="75" y="3"/>
                  </a:cubicBezTo>
                  <a:cubicBezTo>
                    <a:pt x="69" y="1"/>
                    <a:pt x="62" y="0"/>
                    <a:pt x="54" y="0"/>
                  </a:cubicBezTo>
                  <a:cubicBezTo>
                    <a:pt x="46" y="0"/>
                    <a:pt x="38" y="1"/>
                    <a:pt x="32" y="3"/>
                  </a:cubicBezTo>
                  <a:cubicBezTo>
                    <a:pt x="25" y="6"/>
                    <a:pt x="19" y="9"/>
                    <a:pt x="14" y="14"/>
                  </a:cubicBezTo>
                  <a:cubicBezTo>
                    <a:pt x="9" y="19"/>
                    <a:pt x="5" y="24"/>
                    <a:pt x="3" y="30"/>
                  </a:cubicBezTo>
                  <a:cubicBezTo>
                    <a:pt x="1" y="36"/>
                    <a:pt x="0" y="43"/>
                    <a:pt x="0" y="50"/>
                  </a:cubicBezTo>
                  <a:cubicBezTo>
                    <a:pt x="0" y="56"/>
                    <a:pt x="1" y="63"/>
                    <a:pt x="3" y="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200">
                <a:solidFill>
                  <a:srgbClr val="45545F"/>
                </a:solidFill>
              </a:endParaRPr>
            </a:p>
          </p:txBody>
        </p:sp>
      </p:grpSp>
      <p:sp>
        <p:nvSpPr>
          <p:cNvPr id="14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984022" y="6172200"/>
            <a:ext cx="5849056" cy="457200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4554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7763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540" y="169818"/>
            <a:ext cx="2940822" cy="159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5167" y="2581699"/>
            <a:ext cx="8001000" cy="553998"/>
          </a:xfrm>
          <a:noFill/>
          <a:ln>
            <a:noFill/>
          </a:ln>
        </p:spPr>
        <p:txBody>
          <a:bodyPr wrap="square" anchor="b" anchorCtr="0">
            <a:spAutoFit/>
          </a:bodyPr>
          <a:lstStyle>
            <a:lvl1pPr algn="l">
              <a:lnSpc>
                <a:spcPct val="80000"/>
              </a:lnSpc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11433"/>
            <a:ext cx="8001000" cy="53340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l">
              <a:buNone/>
              <a:defRPr sz="2700" i="0">
                <a:solidFill>
                  <a:schemeClr val="tx1"/>
                </a:solidFill>
                <a:latin typeface="+mj-lt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685800" y="4454433"/>
            <a:ext cx="8001000" cy="43419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3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1426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 mod="1">
    <p:ext uri="{DCECCB84-F9BA-43D5-87BE-67443E8EF086}">
      <p15:sldGuideLst xmlns="" xmlns:p15="http://schemas.microsoft.com/office/powerpoint/2012/main">
        <p15:guide id="1" pos="432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445" y="681444"/>
            <a:ext cx="8343900" cy="83820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445" y="1905000"/>
            <a:ext cx="8343900" cy="38100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362950" y="228601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900" b="0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6487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828800"/>
            <a:ext cx="9144000" cy="5029200"/>
          </a:xfrm>
          <a:prstGeom prst="rect">
            <a:avLst/>
          </a:prstGeom>
          <a:solidFill>
            <a:srgbClr val="4556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675584"/>
            <a:ext cx="7137218" cy="84406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2056356"/>
            <a:ext cx="8343900" cy="38100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410575" y="6324601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05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268" y="115390"/>
            <a:ext cx="1441539" cy="783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72309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338" y="672569"/>
            <a:ext cx="8382762" cy="762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21152" y="1905000"/>
            <a:ext cx="8379948" cy="39116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362950" y="228601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900" b="0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8048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227" y="685635"/>
            <a:ext cx="8200373" cy="762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953000" y="1913705"/>
            <a:ext cx="3657600" cy="38862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0050" y="1913705"/>
            <a:ext cx="4343400" cy="38862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362950" y="228601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900" b="0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502472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2" pos="252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227" y="672569"/>
            <a:ext cx="8276573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9445" y="1905000"/>
            <a:ext cx="3931920" cy="37338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724400" y="1905000"/>
            <a:ext cx="3962400" cy="37338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2"/>
          <p:cNvSpPr txBox="1">
            <a:spLocks/>
          </p:cNvSpPr>
          <p:nvPr userDrawn="1"/>
        </p:nvSpPr>
        <p:spPr>
          <a:xfrm>
            <a:off x="8362950" y="228601"/>
            <a:ext cx="5524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200" b="0" kern="1200">
                <a:solidFill>
                  <a:schemeClr val="accent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44970FF-6123-42CA-A003-B0DD987502E2}" type="slidenum">
              <a:rPr lang="en-US" sz="900" smtClean="0">
                <a:solidFill>
                  <a:srgbClr val="8C9BA3"/>
                </a:solidFill>
              </a:rPr>
              <a:pPr/>
              <a:t>‹#›</a:t>
            </a:fld>
            <a:endParaRPr lang="en-US" sz="900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979202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9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6" name="Picture 5" descr="IHI_Symbol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41224" y="6224157"/>
            <a:ext cx="438652" cy="43295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57200" y="838200"/>
            <a:ext cx="8229600" cy="52578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669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image" Target="../media/image4.png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2.jpeg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7.xml"/><Relationship Id="rId9" Type="http://schemas.openxmlformats.org/officeDocument/2006/relationships/image" Target="../media/image1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351" tIns="45675" rIns="91351" bIns="45675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11"/>
            <a:ext cx="8229600" cy="4525963"/>
          </a:xfrm>
          <a:prstGeom prst="rect">
            <a:avLst/>
          </a:prstGeom>
        </p:spPr>
        <p:txBody>
          <a:bodyPr vert="horz" lIns="91351" tIns="45675" rIns="91351" bIns="4567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351" tIns="45675" rIns="91351" bIns="4567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99"/>
            <a:fld id="{4DE8C395-A811-4357-90A0-9B8DBDEAD96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3499"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351" tIns="45675" rIns="91351" bIns="4567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99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351" tIns="45675" rIns="91351" bIns="4567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99"/>
            <a:fld id="{010844DA-C388-4213-8FB4-E159740510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3499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381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349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570" indent="-342570" algn="l" defTabSz="913499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217" indent="-285469" algn="l" defTabSz="913499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878" indent="-228375" algn="l" defTabSz="913499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27" indent="-228375" algn="l" defTabSz="913499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376" indent="-228375" algn="l" defTabSz="913499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125" indent="-228375" algn="l" defTabSz="91349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878" indent="-228375" algn="l" defTabSz="91349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629" indent="-228375" algn="l" defTabSz="91349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380" indent="-228375" algn="l" defTabSz="91349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50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499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250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00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754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505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254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005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1" tIns="45675" rIns="91351" bIns="4567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1" tIns="45675" rIns="91351" bIns="456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1" tIns="45675" rIns="91351" bIns="45675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fld id="{C41AC441-1C5B-4780-8A3D-9335E012FECA}" type="slidenum">
              <a:rPr lang="en-US" altLang="en-US" smtClean="0">
                <a:solidFill>
                  <a:srgbClr val="000000"/>
                </a:solidFill>
              </a:rPr>
              <a:pPr defTabSz="913499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7526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351" tIns="45675" rIns="91351" bIns="45675" anchor="ctr"/>
          <a:lstStyle/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pic>
        <p:nvPicPr>
          <p:cNvPr id="13322" name="Picture 5" descr="Mass Coalition log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15" y="6085401"/>
            <a:ext cx="3047999" cy="5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9149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675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349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025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70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570" indent="-34257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217" indent="-285469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141878" indent="-228375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400">
          <a:solidFill>
            <a:schemeClr val="tx1"/>
          </a:solidFill>
          <a:latin typeface="+mn-lt"/>
        </a:defRPr>
      </a:lvl3pPr>
      <a:lvl4pPr marL="1598627" indent="-228375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55376" indent="-228375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2125" indent="-228375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68878" indent="-228375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5629" indent="-228375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2380" indent="-228375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50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499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250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00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754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505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254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005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15635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 descr="IHI_Symbol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8241224" y="6224157"/>
            <a:ext cx="438652" cy="432955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457200" y="1219200"/>
            <a:ext cx="8229600" cy="0"/>
          </a:xfrm>
          <a:prstGeom prst="line">
            <a:avLst/>
          </a:prstGeom>
          <a:ln w="57150">
            <a:solidFill>
              <a:srgbClr val="455660">
                <a:alpha val="63922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9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85701E52-AEDB-495B-9A13-7FA0BCC79446}" type="slidenum">
              <a:rPr lang="en-US" smtClean="0">
                <a:solidFill>
                  <a:srgbClr val="777779"/>
                </a:solidFill>
              </a:rPr>
              <a:pPr/>
              <a:t>‹#›</a:t>
            </a:fld>
            <a:endParaRPr lang="en-US">
              <a:solidFill>
                <a:srgbClr val="7777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061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</p:sldLayoutIdLst>
  <p:txStyles>
    <p:titleStyle>
      <a:lvl1pPr algn="l" defTabSz="685800" rtl="0" eaLnBrk="1" latinLnBrk="0" hangingPunct="1">
        <a:spcBef>
          <a:spcPct val="0"/>
        </a:spcBef>
        <a:buNone/>
        <a:defRPr sz="3000" b="0" kern="1200">
          <a:solidFill>
            <a:srgbClr val="009EC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Clr>
          <a:srgbClr val="9CD4E4"/>
        </a:buClr>
        <a:buSzPct val="85000"/>
        <a:buFontTx/>
        <a:buBlip>
          <a:blip r:embed="rId25"/>
        </a:buBlip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Clr>
          <a:srgbClr val="9CD4E4"/>
        </a:buClr>
        <a:buSzPct val="85000"/>
        <a:buFont typeface="Arial" pitchFamily="34" charset="0"/>
        <a:buChar char="–"/>
        <a:defRPr sz="15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Clr>
          <a:srgbClr val="9CD4E4"/>
        </a:buClr>
        <a:buSzPct val="85000"/>
        <a:buFont typeface="Arial" pitchFamily="34" charset="0"/>
        <a:buChar char="–"/>
        <a:defRPr sz="135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Clr>
          <a:srgbClr val="9CD4E4"/>
        </a:buClr>
        <a:buSzPct val="85000"/>
        <a:buFont typeface="Arial" pitchFamily="34" charset="0"/>
        <a:buChar char="–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Clr>
          <a:srgbClr val="9CD4E4"/>
        </a:buClr>
        <a:buSzPct val="85000"/>
        <a:buFont typeface="Arial" pitchFamily="34" charset="0"/>
        <a:buChar char="–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0227" y="685635"/>
            <a:ext cx="8343117" cy="762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9445" y="1905000"/>
            <a:ext cx="8343900" cy="4267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520" y="5867496"/>
            <a:ext cx="1435623" cy="7801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187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</p:sldLayoutIdLst>
  <p:hf hdr="0" ftr="0" dt="0"/>
  <p:txStyles>
    <p:titleStyle>
      <a:lvl1pPr algn="l" defTabSz="914378" rtl="0" eaLnBrk="1" latinLnBrk="0" hangingPunct="1">
        <a:spcBef>
          <a:spcPct val="0"/>
        </a:spcBef>
        <a:buNone/>
        <a:defRPr sz="3300" b="0" kern="1200">
          <a:solidFill>
            <a:schemeClr val="accent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Clr>
          <a:schemeClr val="accent1"/>
        </a:buClr>
        <a:buSzPct val="11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31" indent="-285743" algn="l" defTabSz="914378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2972" indent="-228594" algn="l" defTabSz="914378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160" indent="-228594" algn="l" defTabSz="914378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348" indent="-228594" algn="l" defTabSz="914378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672">
          <p15:clr>
            <a:srgbClr val="F26B43"/>
          </p15:clr>
        </p15:guide>
        <p15:guide id="2" pos="252">
          <p15:clr>
            <a:srgbClr val="F26B43"/>
          </p15:clr>
        </p15:guide>
        <p15:guide id="3" orient="horz" pos="14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3"/>
            <a:ext cx="7772400" cy="1470025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Framework for 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Accelerating Improvement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86200"/>
            <a:ext cx="7620000" cy="2133600"/>
          </a:xfrm>
        </p:spPr>
        <p:txBody>
          <a:bodyPr>
            <a:normAutofit fontScale="47500" lnSpcReduction="20000"/>
          </a:bodyPr>
          <a:lstStyle/>
          <a:p>
            <a:r>
              <a:rPr lang="en-US" dirty="0"/>
              <a:t>Paula Griswold, MS</a:t>
            </a:r>
          </a:p>
          <a:p>
            <a:r>
              <a:rPr lang="en-US" dirty="0"/>
              <a:t>Executive Director,</a:t>
            </a:r>
          </a:p>
          <a:p>
            <a:r>
              <a:rPr lang="en-US" dirty="0"/>
              <a:t>MA Coalition for the Prevention of Medical Errors</a:t>
            </a:r>
          </a:p>
          <a:p>
            <a:endParaRPr lang="en-US" dirty="0"/>
          </a:p>
          <a:p>
            <a:r>
              <a:rPr lang="en-US" dirty="0"/>
              <a:t>Patricia McGaffigan, RN, MS, CPPS</a:t>
            </a:r>
          </a:p>
          <a:p>
            <a:r>
              <a:rPr lang="en-US" dirty="0"/>
              <a:t>Vice President, Patient Safety Programs</a:t>
            </a:r>
          </a:p>
          <a:p>
            <a:r>
              <a:rPr lang="en-US" dirty="0"/>
              <a:t>President, Certification Board for Professionals in Patient Safety</a:t>
            </a:r>
          </a:p>
          <a:p>
            <a:r>
              <a:rPr lang="en-US" dirty="0"/>
              <a:t>IHI/NSPF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6096000"/>
            <a:ext cx="3048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77064"/>
            <a:ext cx="1524000" cy="78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884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ECRI Top Patient Safety Concerns </a:t>
            </a:r>
            <a:br>
              <a:rPr lang="en-US" dirty="0"/>
            </a:br>
            <a:r>
              <a:rPr lang="en-US" dirty="0"/>
              <a:t>for 2018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Diagnostic errors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Opioid safety across the continuum of care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Internal care coordination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Workarounds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Incorporating health IT into patient safety programs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Management of behavioral health needs in acute care settings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All-hazards emergency preparedness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Device cleaning, disinfection, and sterilization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Patient engagement and health literacy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Leadership engagement in patient safety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36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are projects/clinical goals and which are organizational strategies?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Diagnostic errors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Opioid safety across the continuum of care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Internal care coordination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u="sng" dirty="0">
                <a:solidFill>
                  <a:srgbClr val="FF0000"/>
                </a:solidFill>
              </a:rPr>
              <a:t>Workarounds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Incorporating health IT into patient safety programs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Management of behavioral health needs in acute care settings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All-hazards emergency preparedness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Device cleaning, disinfection, and sterilization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u="sng" dirty="0">
                <a:solidFill>
                  <a:srgbClr val="FF0000"/>
                </a:solidFill>
              </a:rPr>
              <a:t>Patient engagement </a:t>
            </a:r>
            <a:r>
              <a:rPr lang="en-US" dirty="0"/>
              <a:t>and health literacy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u="sng" dirty="0">
                <a:solidFill>
                  <a:srgbClr val="FF0000"/>
                </a:solidFill>
              </a:rPr>
              <a:t>Leadership engagement in patient safety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14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are organizational strategies?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Diagnostic errors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Opioid safety across the continuum of care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u="sng" dirty="0">
                <a:solidFill>
                  <a:srgbClr val="00B050"/>
                </a:solidFill>
              </a:rPr>
              <a:t>Internal care coordination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u="sng" dirty="0">
                <a:solidFill>
                  <a:srgbClr val="FF0000"/>
                </a:solidFill>
              </a:rPr>
              <a:t>Workarounds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u="sng" dirty="0">
                <a:solidFill>
                  <a:srgbClr val="00B050"/>
                </a:solidFill>
              </a:rPr>
              <a:t>Incorporating health IT into patient safety programs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Management of behavioral health needs in acute care settings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All-hazards emergency preparedness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Device cleaning, disinfection, and sterilization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u="sng" dirty="0">
                <a:solidFill>
                  <a:srgbClr val="FF0000"/>
                </a:solidFill>
              </a:rPr>
              <a:t>Patient engagement </a:t>
            </a:r>
            <a:r>
              <a:rPr lang="en-US" dirty="0"/>
              <a:t>and health literacy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u="sng" dirty="0">
                <a:solidFill>
                  <a:srgbClr val="FF0000"/>
                </a:solidFill>
              </a:rPr>
              <a:t>Leadership engagement in patient safety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18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Organizational Strategies to </a:t>
            </a:r>
            <a:br>
              <a:rPr lang="en-US" dirty="0"/>
            </a:br>
            <a:r>
              <a:rPr lang="en-US" dirty="0"/>
              <a:t>Accelerate </a:t>
            </a:r>
            <a:r>
              <a:rPr lang="en-US" dirty="0" smtClean="0"/>
              <a:t>Improvement: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49530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Integrate performance </a:t>
            </a:r>
            <a:r>
              <a:rPr lang="en-US" dirty="0" smtClean="0"/>
              <a:t>improvement goals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Patient safety: </a:t>
            </a:r>
          </a:p>
          <a:p>
            <a:pPr marL="456750" lvl="1" indent="0">
              <a:buNone/>
            </a:pPr>
            <a:r>
              <a:rPr lang="en-US" dirty="0"/>
              <a:t>	providing effective care – do the right thing every time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Quality /evidence-based care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Patient-centered care</a:t>
            </a:r>
          </a:p>
          <a:p>
            <a:pPr lvl="1">
              <a:spcBef>
                <a:spcPts val="624"/>
              </a:spcBef>
              <a:buFont typeface="Wingdings" panose="05000000000000000000" pitchFamily="2" charset="2"/>
              <a:buChar char="§"/>
            </a:pPr>
            <a:r>
              <a:rPr lang="en-US" dirty="0"/>
              <a:t>Efficiency – reducing </a:t>
            </a:r>
            <a:r>
              <a:rPr lang="en-US" dirty="0" smtClean="0"/>
              <a:t>waste/improving value </a:t>
            </a:r>
          </a:p>
          <a:p>
            <a:pPr lvl="1">
              <a:spcBef>
                <a:spcPts val="624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Worker </a:t>
            </a:r>
            <a:r>
              <a:rPr lang="en-US" dirty="0"/>
              <a:t>Safety   </a:t>
            </a:r>
          </a:p>
          <a:p>
            <a:pPr lvl="1">
              <a:spcBef>
                <a:spcPts val="624"/>
              </a:spcBef>
              <a:buFont typeface="Wingdings" panose="05000000000000000000" pitchFamily="2" charset="2"/>
              <a:buChar char="§"/>
            </a:pPr>
            <a:r>
              <a:rPr lang="en-US" dirty="0"/>
              <a:t>Reduce Clinician/staff burnout – reducing wasted time</a:t>
            </a:r>
          </a:p>
          <a:p>
            <a:pPr lvl="1">
              <a:spcBef>
                <a:spcPts val="624"/>
              </a:spcBef>
              <a:buFont typeface="Wingdings" panose="05000000000000000000" pitchFamily="2" charset="2"/>
              <a:buChar char="§"/>
            </a:pPr>
            <a:r>
              <a:rPr lang="en-US" dirty="0"/>
              <a:t>Joy and Meaning in work -    engaging staff in change</a:t>
            </a:r>
          </a:p>
          <a:p>
            <a:pPr lvl="1">
              <a:spcBef>
                <a:spcPts val="624"/>
              </a:spcBef>
              <a:buFont typeface="Wingdings" panose="05000000000000000000" pitchFamily="2" charset="2"/>
              <a:buChar char="§"/>
            </a:pPr>
            <a:r>
              <a:rPr lang="en-US" dirty="0"/>
              <a:t>Across system - Care </a:t>
            </a:r>
            <a:r>
              <a:rPr lang="en-US" dirty="0" smtClean="0"/>
              <a:t>coordination</a:t>
            </a:r>
            <a:endParaRPr lang="en-US" dirty="0"/>
          </a:p>
        </p:txBody>
      </p:sp>
      <p:pic>
        <p:nvPicPr>
          <p:cNvPr id="3076" name="Picture 4" descr="C:\Users\paulag\AppData\Local\Microsoft\Windows\Temporary Internet Files\Content.IE5\EO1WT87R\286px-GullBraceLeft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79" y="4419611"/>
            <a:ext cx="349983" cy="125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17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Organizational Strategies to </a:t>
            </a:r>
            <a:br>
              <a:rPr lang="en-US" dirty="0"/>
            </a:br>
            <a:r>
              <a:rPr lang="en-US" dirty="0"/>
              <a:t>Accelerate </a:t>
            </a:r>
            <a:r>
              <a:rPr lang="en-US" dirty="0" smtClean="0"/>
              <a:t>Improvement: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362200"/>
            <a:ext cx="7772400" cy="38671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Integrate performance improvement </a:t>
            </a:r>
            <a:r>
              <a:rPr lang="en-US" dirty="0" smtClean="0"/>
              <a:t>goals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	“Quality” as a business strategy</a:t>
            </a:r>
          </a:p>
          <a:p>
            <a:pPr marL="0" indent="0">
              <a:buNone/>
            </a:pPr>
            <a:r>
              <a:rPr lang="en-US" dirty="0"/>
              <a:t>	Meeting customers’ needs without waste</a:t>
            </a:r>
          </a:p>
        </p:txBody>
      </p:sp>
    </p:spTree>
    <p:extLst>
      <p:ext uri="{BB962C8B-B14F-4D97-AF65-F5344CB8AC3E}">
        <p14:creationId xmlns:p14="http://schemas.microsoft.com/office/powerpoint/2010/main" val="185137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Organizational Strategies to </a:t>
            </a:r>
            <a:br>
              <a:rPr lang="en-US" dirty="0"/>
            </a:br>
            <a:r>
              <a:rPr lang="en-US" dirty="0"/>
              <a:t>Accelerate </a:t>
            </a:r>
            <a:r>
              <a:rPr lang="en-US" dirty="0" smtClean="0"/>
              <a:t>Improvement: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600" dirty="0"/>
              <a:t>Integrate/align performance improvement resources (no siloes)</a:t>
            </a:r>
            <a:endParaRPr lang="en-US" dirty="0" smtClean="0"/>
          </a:p>
          <a:p>
            <a:pPr lvl="1">
              <a:buFontTx/>
              <a:buChar char="-"/>
            </a:pPr>
            <a:r>
              <a:rPr lang="en-US" dirty="0" smtClean="0"/>
              <a:t>Quality</a:t>
            </a:r>
          </a:p>
          <a:p>
            <a:pPr lvl="1">
              <a:buFontTx/>
              <a:buChar char="-"/>
            </a:pPr>
            <a:r>
              <a:rPr lang="en-US" dirty="0" smtClean="0"/>
              <a:t>Safety/Risk </a:t>
            </a:r>
            <a:r>
              <a:rPr lang="en-US" dirty="0"/>
              <a:t>management</a:t>
            </a:r>
          </a:p>
          <a:p>
            <a:pPr lvl="1">
              <a:buFontTx/>
              <a:buChar char="-"/>
            </a:pPr>
            <a:r>
              <a:rPr lang="en-US" dirty="0"/>
              <a:t>Performance improvement</a:t>
            </a:r>
          </a:p>
          <a:p>
            <a:pPr lvl="1">
              <a:buFontTx/>
              <a:buChar char="-"/>
            </a:pPr>
            <a:r>
              <a:rPr lang="en-US" dirty="0"/>
              <a:t>Patient experience/patient relations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/>
              <a:t>Decentralize – own the improvement work within units and departments</a:t>
            </a:r>
          </a:p>
          <a:p>
            <a:pPr marL="57095" indent="0">
              <a:buNone/>
            </a:pPr>
            <a:endParaRPr lang="en-US" dirty="0"/>
          </a:p>
          <a:p>
            <a:pPr lvl="1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16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image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37" y="457200"/>
            <a:ext cx="9163639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443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5" y="3505211"/>
            <a:ext cx="5368925" cy="2678113"/>
          </a:xfrm>
          <a:ln w="57150">
            <a:solidFill>
              <a:schemeClr val="accent1"/>
            </a:solidFill>
          </a:ln>
        </p:spPr>
        <p:txBody>
          <a:bodyPr rtlCol="0">
            <a:spAutoFit/>
          </a:bodyPr>
          <a:lstStyle/>
          <a:p>
            <a:pPr marL="0" indent="0" algn="ctr">
              <a:spcBef>
                <a:spcPct val="0"/>
              </a:spcBef>
              <a:buNone/>
              <a:defRPr/>
            </a:pPr>
            <a:r>
              <a:rPr lang="en-US" sz="2400" b="1" kern="1200" dirty="0"/>
              <a:t>Improving daily work:</a:t>
            </a:r>
          </a:p>
          <a:p>
            <a:pPr algn="ctr">
              <a:spcBef>
                <a:spcPct val="0"/>
              </a:spcBef>
              <a:buFont typeface="Monotype Sorts" pitchFamily="2" charset="2"/>
              <a:buChar char="¡"/>
              <a:defRPr/>
            </a:pPr>
            <a:endParaRPr lang="en-US" sz="2400" b="1" kern="1200" dirty="0"/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sz="2400" kern="1200" dirty="0"/>
              <a:t>1. Culture including commitment to safety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sz="2400" kern="1200" dirty="0"/>
              <a:t>        and continual learning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sz="2400" kern="1200" dirty="0"/>
              <a:t>2.  “See problems”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sz="2400" kern="1200" dirty="0"/>
              <a:t>3.  “Solve problems” </a:t>
            </a:r>
          </a:p>
          <a:p>
            <a:pPr algn="ctr">
              <a:spcBef>
                <a:spcPct val="0"/>
              </a:spcBef>
              <a:buFont typeface="Monotype Sorts" pitchFamily="2" charset="2"/>
              <a:buChar char="¡"/>
              <a:defRPr/>
            </a:pPr>
            <a:endParaRPr lang="en-US" sz="2400" b="1" kern="1200" dirty="0"/>
          </a:p>
        </p:txBody>
      </p: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520700" y="1047750"/>
            <a:ext cx="5380038" cy="2108200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351" tIns="45675" rIns="91351" bIns="45675">
            <a:spAutoFit/>
          </a:bodyPr>
          <a:lstStyle>
            <a:lvl1pPr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3499">
              <a:spcBef>
                <a:spcPct val="0"/>
              </a:spcBef>
              <a:buClrTx/>
              <a:buSzTx/>
              <a:buFont typeface="Monotype Sorts"/>
              <a:buNone/>
            </a:pPr>
            <a:r>
              <a:rPr lang="en-US" altLang="en-US" sz="2400" b="1" dirty="0">
                <a:solidFill>
                  <a:srgbClr val="000000"/>
                </a:solidFill>
              </a:rPr>
              <a:t>Daily work – everyday operations</a:t>
            </a:r>
            <a:r>
              <a:rPr lang="en-US" altLang="en-US" sz="2400" dirty="0">
                <a:solidFill>
                  <a:srgbClr val="000000"/>
                </a:solidFill>
              </a:rPr>
              <a:t>:</a:t>
            </a:r>
          </a:p>
          <a:p>
            <a:pPr algn="ctr" defTabSz="913499">
              <a:spcBef>
                <a:spcPct val="0"/>
              </a:spcBef>
              <a:buClrTx/>
              <a:buSzTx/>
              <a:buFont typeface="Monotype Sorts"/>
              <a:buNone/>
            </a:pPr>
            <a:endParaRPr lang="en-US" altLang="en-US" sz="1100" dirty="0">
              <a:solidFill>
                <a:srgbClr val="000000"/>
              </a:solidFill>
            </a:endParaRPr>
          </a:p>
          <a:p>
            <a:pPr defTabSz="913499">
              <a:spcBef>
                <a:spcPct val="0"/>
              </a:spcBef>
              <a:buClrTx/>
              <a:buSzTx/>
              <a:buFont typeface="Monotype Sorts"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  1. Culture</a:t>
            </a:r>
          </a:p>
          <a:p>
            <a:pPr defTabSz="913499">
              <a:spcBef>
                <a:spcPct val="0"/>
              </a:spcBef>
              <a:buClrTx/>
              <a:buSzTx/>
              <a:buFont typeface="Monotype Sorts"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  2. System Design     </a:t>
            </a:r>
          </a:p>
          <a:p>
            <a:pPr defTabSz="913499">
              <a:spcBef>
                <a:spcPct val="0"/>
              </a:spcBef>
              <a:buClrTx/>
              <a:buSzTx/>
              <a:buFont typeface="Monotype Sorts"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     - are work processes well designed?</a:t>
            </a:r>
          </a:p>
          <a:p>
            <a:pPr defTabSz="913499">
              <a:spcBef>
                <a:spcPct val="0"/>
              </a:spcBef>
              <a:buClrTx/>
              <a:buSzTx/>
              <a:buFont typeface="Monotype Sorts"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     - are defined work processes followed?   </a:t>
            </a:r>
            <a:endParaRPr lang="en-US" altLang="en-US" sz="2400" dirty="0">
              <a:solidFill>
                <a:srgbClr val="FF0000"/>
              </a:solidFill>
            </a:endParaRPr>
          </a:p>
        </p:txBody>
      </p:sp>
      <p:sp>
        <p:nvSpPr>
          <p:cNvPr id="22532" name="Right Arrow 4"/>
          <p:cNvSpPr>
            <a:spLocks noChangeArrowheads="1"/>
          </p:cNvSpPr>
          <p:nvPr/>
        </p:nvSpPr>
        <p:spPr bwMode="auto">
          <a:xfrm>
            <a:off x="6019800" y="1704975"/>
            <a:ext cx="1219200" cy="484188"/>
          </a:xfrm>
          <a:prstGeom prst="rightArrow">
            <a:avLst>
              <a:gd name="adj1" fmla="val 50000"/>
              <a:gd name="adj2" fmla="val 5004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51" tIns="45675" rIns="91351" bIns="45675"/>
          <a:lstStyle>
            <a:lvl1pPr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913499">
              <a:spcBef>
                <a:spcPct val="0"/>
              </a:spcBef>
              <a:buClrTx/>
              <a:buSzTx/>
              <a:buFont typeface="Monotype Sorts"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22533" name="TextBox 5"/>
          <p:cNvSpPr txBox="1">
            <a:spLocks noChangeArrowheads="1"/>
          </p:cNvSpPr>
          <p:nvPr/>
        </p:nvSpPr>
        <p:spPr bwMode="auto">
          <a:xfrm>
            <a:off x="7324725" y="1531938"/>
            <a:ext cx="1600200" cy="830262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351" tIns="45675" rIns="91351" bIns="45675">
            <a:spAutoFit/>
          </a:bodyPr>
          <a:lstStyle>
            <a:lvl1pPr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913499">
              <a:spcBef>
                <a:spcPct val="0"/>
              </a:spcBef>
              <a:buClrTx/>
              <a:buSzTx/>
              <a:buFont typeface="Monotype Sorts"/>
              <a:buNone/>
            </a:pPr>
            <a:r>
              <a:rPr lang="en-US" altLang="en-US" sz="2400">
                <a:solidFill>
                  <a:srgbClr val="000000"/>
                </a:solidFill>
              </a:rPr>
              <a:t>Patient </a:t>
            </a:r>
          </a:p>
          <a:p>
            <a:pPr defTabSz="913499">
              <a:spcBef>
                <a:spcPct val="0"/>
              </a:spcBef>
              <a:buClrTx/>
              <a:buSzTx/>
              <a:buFont typeface="Monotype Sorts"/>
              <a:buNone/>
            </a:pPr>
            <a:r>
              <a:rPr lang="en-US" altLang="en-US" sz="2400">
                <a:solidFill>
                  <a:srgbClr val="000000"/>
                </a:solidFill>
              </a:rPr>
              <a:t>Outcomes</a:t>
            </a:r>
          </a:p>
        </p:txBody>
      </p:sp>
      <p:sp>
        <p:nvSpPr>
          <p:cNvPr id="7" name="Curved Left Arrow 6"/>
          <p:cNvSpPr/>
          <p:nvPr/>
        </p:nvSpPr>
        <p:spPr bwMode="auto">
          <a:xfrm>
            <a:off x="6198833" y="2362200"/>
            <a:ext cx="731520" cy="1981200"/>
          </a:xfrm>
          <a:prstGeom prst="curved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10800000" lon="0" rev="0"/>
            </a:camera>
            <a:lightRig rig="threePt" dir="t"/>
          </a:scene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51" tIns="45675" rIns="91351" bIns="45675"/>
          <a:lstStyle/>
          <a:p>
            <a:pPr defTabSz="913499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2535" name="TextBox 7"/>
          <p:cNvSpPr txBox="1">
            <a:spLocks noChangeArrowheads="1"/>
          </p:cNvSpPr>
          <p:nvPr/>
        </p:nvSpPr>
        <p:spPr bwMode="auto">
          <a:xfrm>
            <a:off x="762006" y="249243"/>
            <a:ext cx="8591788" cy="58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51" tIns="45675" rIns="91351" bIns="45675">
            <a:spAutoFit/>
          </a:bodyPr>
          <a:lstStyle>
            <a:lvl1pPr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913499">
              <a:spcBef>
                <a:spcPct val="0"/>
              </a:spcBef>
              <a:buClrTx/>
              <a:buSzTx/>
              <a:buFont typeface="Monotype Sorts"/>
              <a:buNone/>
            </a:pPr>
            <a:r>
              <a:rPr lang="en-US" altLang="en-US" b="1" dirty="0">
                <a:solidFill>
                  <a:srgbClr val="000000"/>
                </a:solidFill>
              </a:rPr>
              <a:t>What drives good or bad outcomes for patients?</a:t>
            </a:r>
          </a:p>
        </p:txBody>
      </p:sp>
    </p:spTree>
    <p:extLst>
      <p:ext uri="{BB962C8B-B14F-4D97-AF65-F5344CB8AC3E}">
        <p14:creationId xmlns:p14="http://schemas.microsoft.com/office/powerpoint/2010/main" val="354925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Strategies for Accelerating Improvement: Framework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600" dirty="0"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>
                <a:latin typeface="Garamond" panose="02020404030301010803" pitchFamily="18" charset="0"/>
              </a:rPr>
              <a:t>Leadership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>
                <a:latin typeface="Garamond" panose="02020404030301010803" pitchFamily="18" charset="0"/>
              </a:rPr>
              <a:t>Culture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>
                <a:latin typeface="Garamond" panose="02020404030301010803" pitchFamily="18" charset="0"/>
              </a:rPr>
              <a:t>Learning System for Process Improvement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FF0000"/>
                </a:solidFill>
                <a:latin typeface="Garamond" panose="02020404030301010803" pitchFamily="18" charset="0"/>
              </a:rPr>
              <a:t>Patient and Family Engagement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47231" flipH="1">
            <a:off x="6213199" y="2133009"/>
            <a:ext cx="2260087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43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8148" y="2590800"/>
            <a:ext cx="82467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>
                <a:srgbClr val="7299C6"/>
              </a:buClr>
            </a:pP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To build systems of safety across the continuum of care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Picture 2" descr="http://www.ihi.org/PublishingImages/Home%20Page%20Carousel/carousel_SafetyCult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343400"/>
            <a:ext cx="3429000" cy="181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48" y="228600"/>
            <a:ext cx="3706921" cy="2014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367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A860773-7B54-4109-9B8A-980749CE5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as a System Property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A7FB410A-699D-4F57-AF0D-34B7672B8B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Understanding and application of a systems approach enables us to:</a:t>
            </a:r>
          </a:p>
          <a:p>
            <a:endParaRPr lang="en-US" dirty="0"/>
          </a:p>
          <a:p>
            <a:pPr lvl="1"/>
            <a:r>
              <a:rPr lang="en-US" dirty="0"/>
              <a:t>Move from continual churn of “</a:t>
            </a:r>
            <a:r>
              <a:rPr lang="en-US" dirty="0" err="1"/>
              <a:t>projectitis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Focus on doing the right work in the right way</a:t>
            </a:r>
          </a:p>
          <a:p>
            <a:pPr lvl="1"/>
            <a:r>
              <a:rPr lang="en-US" dirty="0"/>
              <a:t>Delivering value; eliminating waste</a:t>
            </a:r>
          </a:p>
          <a:p>
            <a:pPr lvl="1"/>
            <a:r>
              <a:rPr lang="en-US" dirty="0"/>
              <a:t>Ensuring safe, reliable, and effective care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0E6479D-2931-4171-ABFF-941B8655A8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12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63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378" y="418563"/>
            <a:ext cx="8382762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Framework for Safe, Reliable, and Effective Care</a:t>
            </a:r>
            <a:br>
              <a:rPr lang="en-US" dirty="0"/>
            </a:br>
            <a:endParaRPr lang="en-US" sz="1650" dirty="0"/>
          </a:p>
        </p:txBody>
      </p:sp>
      <p:grpSp>
        <p:nvGrpSpPr>
          <p:cNvPr id="4" name="Group 3"/>
          <p:cNvGrpSpPr/>
          <p:nvPr/>
        </p:nvGrpSpPr>
        <p:grpSpPr>
          <a:xfrm>
            <a:off x="425378" y="1268730"/>
            <a:ext cx="7998532" cy="4600670"/>
            <a:chOff x="499812" y="1542118"/>
            <a:chExt cx="8229600" cy="4648200"/>
          </a:xfrm>
        </p:grpSpPr>
        <p:pic>
          <p:nvPicPr>
            <p:cNvPr id="34" name="Picture Placeholder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812" y="1542118"/>
              <a:ext cx="8229600" cy="46482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411557" y="3967777"/>
              <a:ext cx="124428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825" b="1" dirty="0">
                  <a:solidFill>
                    <a:srgbClr val="FFFFFF"/>
                  </a:solidFill>
                </a:rPr>
                <a:t>Transparency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07575" y="2901733"/>
              <a:ext cx="9291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825" b="1" dirty="0">
                  <a:solidFill>
                    <a:srgbClr val="FFFFFF"/>
                  </a:solidFill>
                </a:rPr>
                <a:t>Leadership</a:t>
              </a:r>
              <a:endParaRPr lang="en-US" sz="788" b="1" dirty="0">
                <a:solidFill>
                  <a:srgbClr val="FFFFFF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440629" y="2165153"/>
              <a:ext cx="11739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825" b="1" dirty="0">
                  <a:solidFill>
                    <a:srgbClr val="FFFFFF"/>
                  </a:solidFill>
                </a:rPr>
                <a:t>Psychological Safety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572233" y="4061443"/>
              <a:ext cx="9603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825" b="1" dirty="0">
                  <a:solidFill>
                    <a:srgbClr val="FFFFFF"/>
                  </a:solidFill>
                </a:rPr>
                <a:t>Negotiation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420588" y="2997767"/>
              <a:ext cx="15250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825" b="1" dirty="0">
                  <a:solidFill>
                    <a:srgbClr val="FFFFFF"/>
                  </a:solidFill>
                </a:rPr>
                <a:t>Teamwork &amp; </a:t>
              </a:r>
            </a:p>
            <a:p>
              <a:pPr marL="89297">
                <a:defRPr/>
              </a:pPr>
              <a:r>
                <a:rPr lang="en-US" sz="825" b="1" dirty="0">
                  <a:solidFill>
                    <a:srgbClr val="FFFFFF"/>
                  </a:solidFill>
                </a:rPr>
                <a:t>Communication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736763" y="2206717"/>
              <a:ext cx="11933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825" b="1" dirty="0">
                  <a:solidFill>
                    <a:srgbClr val="FFFFFF"/>
                  </a:solidFill>
                </a:rPr>
                <a:t>Accountability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19845" y="4956165"/>
              <a:ext cx="92919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825" b="1" dirty="0">
                  <a:solidFill>
                    <a:srgbClr val="FFFFFF"/>
                  </a:solidFill>
                </a:rPr>
                <a:t>Reliability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882400" y="5102359"/>
              <a:ext cx="1265811" cy="10054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  <a:defRPr/>
              </a:pPr>
              <a:r>
                <a:rPr lang="en-US" sz="825" b="1" dirty="0">
                  <a:solidFill>
                    <a:srgbClr val="FFFFFF"/>
                  </a:solidFill>
                </a:rPr>
                <a:t>Improvement </a:t>
              </a:r>
            </a:p>
            <a:p>
              <a:pPr algn="ctr">
                <a:spcBef>
                  <a:spcPts val="600"/>
                </a:spcBef>
                <a:defRPr/>
              </a:pPr>
              <a:r>
                <a:rPr lang="en-US" sz="825" b="1" dirty="0">
                  <a:solidFill>
                    <a:srgbClr val="FFFFFF"/>
                  </a:solidFill>
                </a:rPr>
                <a:t>&amp; </a:t>
              </a:r>
            </a:p>
            <a:p>
              <a:pPr marL="89297" algn="ctr">
                <a:spcBef>
                  <a:spcPts val="600"/>
                </a:spcBef>
                <a:defRPr/>
              </a:pPr>
              <a:r>
                <a:rPr lang="en-US" sz="825" b="1" dirty="0">
                  <a:solidFill>
                    <a:srgbClr val="FFFFFF"/>
                  </a:solidFill>
                </a:rPr>
                <a:t>Measurement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39715" y="4943789"/>
              <a:ext cx="10126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825" b="1" dirty="0">
                  <a:solidFill>
                    <a:srgbClr val="FFFFFF"/>
                  </a:solidFill>
                </a:rPr>
                <a:t>Continuous Learning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693503" y="3606998"/>
              <a:ext cx="1588263" cy="4780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endParaRPr lang="en-US" sz="825" b="1" dirty="0">
                <a:solidFill>
                  <a:srgbClr val="455660"/>
                </a:solidFill>
              </a:endParaRPr>
            </a:p>
            <a:p>
              <a:pPr algn="ctr">
                <a:defRPr/>
              </a:pPr>
              <a:r>
                <a:rPr lang="en-US" sz="825" b="1" dirty="0">
                  <a:solidFill>
                    <a:srgbClr val="455660"/>
                  </a:solidFill>
                </a:rPr>
                <a:t>Engagement of Patients &amp; Family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70057" y="4986150"/>
            <a:ext cx="172135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1350" b="1" dirty="0">
                <a:solidFill>
                  <a:srgbClr val="455660"/>
                </a:solidFill>
              </a:rPr>
              <a:t>Learning System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88732" y="1851800"/>
            <a:ext cx="153474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350" b="1" dirty="0">
                <a:solidFill>
                  <a:srgbClr val="E87722"/>
                </a:solidFill>
              </a:rPr>
              <a:t>Culture</a:t>
            </a:r>
          </a:p>
        </p:txBody>
      </p:sp>
      <p:cxnSp>
        <p:nvCxnSpPr>
          <p:cNvPr id="19" name="Straight Connector 18"/>
          <p:cNvCxnSpPr>
            <a:cxnSpLocks/>
            <a:endCxn id="16" idx="3"/>
          </p:cNvCxnSpPr>
          <p:nvPr/>
        </p:nvCxnSpPr>
        <p:spPr>
          <a:xfrm flipH="1">
            <a:off x="2291415" y="4866507"/>
            <a:ext cx="336042" cy="2696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7" idx="1"/>
          </p:cNvCxnSpPr>
          <p:nvPr/>
        </p:nvCxnSpPr>
        <p:spPr>
          <a:xfrm flipH="1">
            <a:off x="6037338" y="2001841"/>
            <a:ext cx="251394" cy="194530"/>
          </a:xfrm>
          <a:prstGeom prst="line">
            <a:avLst/>
          </a:prstGeom>
          <a:ln w="19050">
            <a:solidFill>
              <a:srgbClr val="E877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042414" y="5661651"/>
            <a:ext cx="1888659" cy="2077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432"/>
              </a:spcBef>
              <a:defRPr/>
            </a:pPr>
            <a:r>
              <a:rPr lang="en-US" sz="750" dirty="0">
                <a:solidFill>
                  <a:srgbClr val="455660"/>
                </a:solidFill>
              </a:rPr>
              <a:t>©  IHI and Safe and Reliable Healthcare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50D1D14-77D1-456A-8401-8DCBE38EE233}"/>
              </a:ext>
            </a:extLst>
          </p:cNvPr>
          <p:cNvSpPr txBox="1"/>
          <p:nvPr/>
        </p:nvSpPr>
        <p:spPr>
          <a:xfrm>
            <a:off x="762000" y="6043714"/>
            <a:ext cx="6858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76"/>
              </a:spcBef>
            </a:pPr>
            <a:r>
              <a:rPr lang="en-US" sz="1100" dirty="0">
                <a:solidFill>
                  <a:prstClr val="black"/>
                </a:solidFill>
              </a:rPr>
              <a:t>Frankel A et al. A Framework for Safe, Reliable, and Effective Care. White Paper. Cambridge, MA: Institute for Healthcare Improvement and Safe &amp; Reliable Healthcare; 2017. </a:t>
            </a:r>
          </a:p>
        </p:txBody>
      </p:sp>
    </p:spTree>
    <p:extLst>
      <p:ext uri="{BB962C8B-B14F-4D97-AF65-F5344CB8AC3E}">
        <p14:creationId xmlns:p14="http://schemas.microsoft.com/office/powerpoint/2010/main" val="203423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32A29DE-F99C-4C0C-AD77-005C9C64D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002" y="534782"/>
            <a:ext cx="8343900" cy="838200"/>
          </a:xfrm>
        </p:spPr>
        <p:txBody>
          <a:bodyPr>
            <a:normAutofit fontScale="90000"/>
          </a:bodyPr>
          <a:lstStyle/>
          <a:p>
            <a:r>
              <a:rPr lang="en-US" dirty="0"/>
              <a:t>Achieving Results at a System Level:  Will, Ideas,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7F03C7C-4BFB-4479-8F7E-4D3344516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177" y="1570107"/>
            <a:ext cx="8466198" cy="4188237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Will to Improve</a:t>
            </a:r>
          </a:p>
          <a:p>
            <a:pPr marL="457188" lvl="1" indent="0">
              <a:buNone/>
            </a:pPr>
            <a:endParaRPr lang="en-US" sz="2000" dirty="0">
              <a:solidFill>
                <a:schemeClr val="tx2"/>
              </a:solidFill>
            </a:endParaRPr>
          </a:p>
          <a:p>
            <a:r>
              <a:rPr lang="en-US" dirty="0"/>
              <a:t>Ideas for Alternatives</a:t>
            </a:r>
          </a:p>
          <a:p>
            <a:pPr lvl="1"/>
            <a:endParaRPr lang="en-US" sz="2000" dirty="0">
              <a:solidFill>
                <a:schemeClr val="tx2"/>
              </a:solidFill>
            </a:endParaRPr>
          </a:p>
          <a:p>
            <a:r>
              <a:rPr lang="en-US" dirty="0"/>
              <a:t>Execution to Make It Real</a:t>
            </a:r>
          </a:p>
          <a:p>
            <a:pPr marL="457188" lvl="1" indent="0">
              <a:buNone/>
            </a:pP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36D74D8-85C1-4815-A7E1-BA2DD57F40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14</a:t>
            </a:fld>
            <a:endParaRPr lang="en-US" dirty="0">
              <a:solidFill>
                <a:srgbClr val="8C9BA3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77920F6-C185-4178-8C66-9CF933926DAA}"/>
              </a:ext>
            </a:extLst>
          </p:cNvPr>
          <p:cNvSpPr txBox="1"/>
          <p:nvPr/>
        </p:nvSpPr>
        <p:spPr>
          <a:xfrm>
            <a:off x="286177" y="5943600"/>
            <a:ext cx="8382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76"/>
              </a:spcBef>
            </a:pPr>
            <a:r>
              <a:rPr lang="en-US" sz="1050" dirty="0">
                <a:solidFill>
                  <a:prstClr val="black"/>
                </a:solidFill>
              </a:rPr>
              <a:t>Nolan TW.  Execution of Strategic Improvement Initiatives to Produce System-Level Results.  IHI Innovation Series While Paper; 2007</a:t>
            </a:r>
          </a:p>
        </p:txBody>
      </p:sp>
    </p:spTree>
    <p:extLst>
      <p:ext uri="{BB962C8B-B14F-4D97-AF65-F5344CB8AC3E}">
        <p14:creationId xmlns:p14="http://schemas.microsoft.com/office/powerpoint/2010/main" val="195136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4ECDBC-E88F-4D74-8683-D64320398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as a Business Strategy (QBS)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08751EB-8E91-4C35-8C6C-807C4B41B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15</a:t>
            </a:fld>
            <a:endParaRPr lang="en-US" dirty="0">
              <a:solidFill>
                <a:srgbClr val="8C9BA3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46E006D0-47FC-4784-AA09-CE51B795C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506" y="1633866"/>
            <a:ext cx="8343900" cy="3810001"/>
          </a:xfrm>
        </p:spPr>
        <p:txBody>
          <a:bodyPr>
            <a:normAutofit/>
          </a:bodyPr>
          <a:lstStyle/>
          <a:p>
            <a:r>
              <a:rPr lang="en-US" dirty="0"/>
              <a:t>Aim:  To enable an organization to produce products and services that will be in demand and to provide a place where people can enjoy and take pride in their work</a:t>
            </a:r>
          </a:p>
          <a:p>
            <a:pPr lvl="1"/>
            <a:r>
              <a:rPr lang="en-US" dirty="0"/>
              <a:t>Foundation of continuous matching of products and services to a need with ongoing design and redesign</a:t>
            </a:r>
          </a:p>
          <a:p>
            <a:pPr lvl="1"/>
            <a:r>
              <a:rPr lang="en-US" dirty="0"/>
              <a:t>Organization performs as a system to meet needs</a:t>
            </a:r>
          </a:p>
          <a:p>
            <a:pPr lvl="1"/>
            <a:r>
              <a:rPr lang="en-US" dirty="0"/>
              <a:t>Set of methods to ensure that changes result in real improvements to the organization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535798C-8F8B-4E56-AF4E-2F622BE60E86}"/>
              </a:ext>
            </a:extLst>
          </p:cNvPr>
          <p:cNvSpPr txBox="1"/>
          <p:nvPr/>
        </p:nvSpPr>
        <p:spPr>
          <a:xfrm>
            <a:off x="533400" y="5867400"/>
            <a:ext cx="7696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76"/>
              </a:spcBef>
            </a:pPr>
            <a:r>
              <a:rPr lang="en-US" sz="1200" dirty="0">
                <a:solidFill>
                  <a:prstClr val="black"/>
                </a:solidFill>
              </a:rPr>
              <a:t>Associates in Process Improvement (API).  Quality as a Business Strategy:  An Overview. 2008. </a:t>
            </a:r>
          </a:p>
        </p:txBody>
      </p:sp>
    </p:spTree>
    <p:extLst>
      <p:ext uri="{BB962C8B-B14F-4D97-AF65-F5344CB8AC3E}">
        <p14:creationId xmlns:p14="http://schemas.microsoft.com/office/powerpoint/2010/main" val="240438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876C888-E502-4322-9375-B89D1E018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QBS Leadership Essentials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5D9E8C3-623D-4682-ADF0-968124B34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Constancy of purpose</a:t>
            </a:r>
          </a:p>
          <a:p>
            <a:r>
              <a:rPr lang="en-US" dirty="0"/>
              <a:t>Viewing the organization as a system</a:t>
            </a:r>
          </a:p>
          <a:p>
            <a:r>
              <a:rPr lang="en-US" dirty="0"/>
              <a:t>Obtaining information about needs of customers </a:t>
            </a:r>
          </a:p>
          <a:p>
            <a:r>
              <a:rPr lang="en-US" dirty="0"/>
              <a:t>Planning for improvement </a:t>
            </a:r>
          </a:p>
          <a:p>
            <a:r>
              <a:rPr lang="en-US" dirty="0"/>
              <a:t>Managing improvement efforts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325DC3C-7C1A-42BF-B5C8-441172572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16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01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8030D0C-3AAD-45E0-9B6D-1DD499630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Highly Adoptable Improvement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492A4EC-3364-4DEC-8276-7B42A9923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445" y="1519644"/>
            <a:ext cx="8343900" cy="3810001"/>
          </a:xfrm>
        </p:spPr>
        <p:txBody>
          <a:bodyPr/>
          <a:lstStyle/>
          <a:p>
            <a:r>
              <a:rPr lang="en-US" dirty="0"/>
              <a:t>Intervention design</a:t>
            </a:r>
          </a:p>
          <a:p>
            <a:pPr lvl="1"/>
            <a:r>
              <a:rPr lang="en-US" dirty="0"/>
              <a:t>Workload</a:t>
            </a:r>
          </a:p>
          <a:p>
            <a:pPr lvl="1"/>
            <a:r>
              <a:rPr lang="en-US" dirty="0"/>
              <a:t>Complexity</a:t>
            </a:r>
          </a:p>
          <a:p>
            <a:pPr lvl="1"/>
            <a:r>
              <a:rPr lang="en-US" dirty="0"/>
              <a:t>Efficacy</a:t>
            </a:r>
          </a:p>
          <a:p>
            <a:r>
              <a:rPr lang="en-US" dirty="0"/>
              <a:t>Implementation Strategy</a:t>
            </a:r>
          </a:p>
          <a:p>
            <a:pPr lvl="1"/>
            <a:r>
              <a:rPr lang="en-US" dirty="0"/>
              <a:t>End-user participation</a:t>
            </a:r>
          </a:p>
          <a:p>
            <a:pPr lvl="1"/>
            <a:r>
              <a:rPr lang="en-US" dirty="0"/>
              <a:t>Alignment and planning</a:t>
            </a:r>
          </a:p>
          <a:p>
            <a:pPr lvl="1"/>
            <a:r>
              <a:rPr lang="en-US" dirty="0"/>
              <a:t>Resources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BAC48F0-3CFD-47DC-8160-70EF7690D4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17</a:t>
            </a:fld>
            <a:endParaRPr lang="en-US" dirty="0">
              <a:solidFill>
                <a:srgbClr val="8C9BA3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ACB938D-830E-4D75-A866-7492C2B594DD}"/>
              </a:ext>
            </a:extLst>
          </p:cNvPr>
          <p:cNvSpPr txBox="1"/>
          <p:nvPr/>
        </p:nvSpPr>
        <p:spPr>
          <a:xfrm>
            <a:off x="533400" y="5715001"/>
            <a:ext cx="838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76"/>
              </a:spcBef>
            </a:pPr>
            <a:r>
              <a:rPr lang="en-US" sz="1100" dirty="0">
                <a:solidFill>
                  <a:prstClr val="black"/>
                </a:solidFill>
              </a:rPr>
              <a:t>Hayes W, Goldman D.  Highly Adoptable Improvement: A Practical Model and Toolkit to Address Adoptability and Sustainability of Quality Improvement Initiatives.  Joint Commission Journal of Quality and Safety. 44 (3):   March 2018: 155-163.</a:t>
            </a:r>
          </a:p>
          <a:p>
            <a:pPr marL="347472" indent="-347472">
              <a:spcBef>
                <a:spcPts val="576"/>
              </a:spcBef>
              <a:buFontTx/>
              <a:buBlip>
                <a:blip r:embed="rId3"/>
              </a:buBlip>
            </a:pPr>
            <a:endParaRPr lang="en-US" sz="1100" dirty="0">
              <a:solidFill>
                <a:prstClr val="black"/>
              </a:solidFill>
            </a:endParaRPr>
          </a:p>
          <a:p>
            <a:pPr marL="347472" indent="-347472">
              <a:spcBef>
                <a:spcPts val="576"/>
              </a:spcBef>
              <a:buFontTx/>
              <a:buBlip>
                <a:blip r:embed="rId3"/>
              </a:buBlip>
            </a:pPr>
            <a:endParaRPr lang="en-US" sz="1100" dirty="0" err="1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37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5CE0FA3-A6D0-4E6F-B857-C05542DD6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Touchstone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412F24B-BFD7-4416-B328-E52C9A596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445" y="1905000"/>
            <a:ext cx="4924555" cy="3810001"/>
          </a:xfrm>
        </p:spPr>
        <p:txBody>
          <a:bodyPr/>
          <a:lstStyle/>
          <a:p>
            <a:r>
              <a:rPr lang="en-US" dirty="0"/>
              <a:t>A test or criterion for determining the quality or genuineness of a thing; any physical or intellectual measure by which the validity of a concept can be tested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9C51E10-E757-46BA-A3A7-33AFBCEC72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18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A79D60D1-E1B6-48C9-B783-8F7495B82C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067" y="1905000"/>
            <a:ext cx="28194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29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876C888-E502-4322-9375-B89D1E018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Where do you see the touchstones today?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5D9E8C3-623D-4682-ADF0-968124B34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Blip>
                <a:blip r:embed="rId3"/>
              </a:buBlip>
            </a:pPr>
            <a:r>
              <a:rPr lang="en-US" dirty="0"/>
              <a:t>Constancy of purpose</a:t>
            </a:r>
          </a:p>
          <a:p>
            <a:pPr>
              <a:buBlip>
                <a:blip r:embed="rId3"/>
              </a:buBlip>
            </a:pPr>
            <a:r>
              <a:rPr lang="en-US" dirty="0"/>
              <a:t>Viewing the organization as a system</a:t>
            </a:r>
          </a:p>
          <a:p>
            <a:pPr>
              <a:buBlip>
                <a:blip r:embed="rId3"/>
              </a:buBlip>
            </a:pPr>
            <a:r>
              <a:rPr lang="en-US" dirty="0"/>
              <a:t>Obtaining information about needs of customers </a:t>
            </a:r>
          </a:p>
          <a:p>
            <a:pPr>
              <a:buBlip>
                <a:blip r:embed="rId3"/>
              </a:buBlip>
            </a:pPr>
            <a:r>
              <a:rPr lang="en-US" dirty="0"/>
              <a:t>Planning for improvement </a:t>
            </a:r>
          </a:p>
          <a:p>
            <a:pPr>
              <a:buBlip>
                <a:blip r:embed="rId3"/>
              </a:buBlip>
            </a:pPr>
            <a:r>
              <a:rPr lang="en-US" dirty="0"/>
              <a:t>Managing improvement efforts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325DC3C-7C1A-42BF-B5C8-441172572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19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42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theme/theme1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oalition-MAH powerpoint template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IHIUpdatedTheme">
  <a:themeElements>
    <a:clrScheme name="IHI">
      <a:dk1>
        <a:srgbClr val="45545F"/>
      </a:dk1>
      <a:lt1>
        <a:srgbClr val="FFFFFF"/>
      </a:lt1>
      <a:dk2>
        <a:srgbClr val="00A0AF"/>
      </a:dk2>
      <a:lt2>
        <a:srgbClr val="8CC63E"/>
      </a:lt2>
      <a:accent1>
        <a:srgbClr val="7299C6"/>
      </a:accent1>
      <a:accent2>
        <a:srgbClr val="0194D3"/>
      </a:accent2>
      <a:accent3>
        <a:srgbClr val="72C6A1"/>
      </a:accent3>
      <a:accent4>
        <a:srgbClr val="9CD4E4"/>
      </a:accent4>
      <a:accent5>
        <a:srgbClr val="777779"/>
      </a:accent5>
      <a:accent6>
        <a:srgbClr val="DFE0CE"/>
      </a:accent6>
      <a:hlink>
        <a:srgbClr val="009EC2"/>
      </a:hlink>
      <a:folHlink>
        <a:srgbClr val="009E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IHI_Theme_16_9_dec_2015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347472" indent="-347472">
          <a:spcBef>
            <a:spcPts val="576"/>
          </a:spcBef>
          <a:buBlip>
            <a:blip xmlns:r="http://schemas.openxmlformats.org/officeDocument/2006/relationships" r:embed="rId1"/>
          </a:buBlip>
          <a:defRPr dirty="0" err="1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IHI_Theme_16_9_dec_2015" id="{A7886928-0BCE-4BC4-9796-A8F9E71672E1}" vid="{67336007-E6CF-48CE-8848-8323F8B1EA0F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767</Words>
  <Application>Microsoft Office PowerPoint</Application>
  <PresentationFormat>On-screen Show (4:3)</PresentationFormat>
  <Paragraphs>168</Paragraphs>
  <Slides>19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11_Office Theme</vt:lpstr>
      <vt:lpstr>1_Coalition-MAH powerpoint template</vt:lpstr>
      <vt:lpstr>IHIUpdatedTheme</vt:lpstr>
      <vt:lpstr>IHI_Theme_16_9_dec_2015</vt:lpstr>
      <vt:lpstr>Framework for  Accelerating Improvement</vt:lpstr>
      <vt:lpstr>ECRI Top Patient Safety Concerns  for 2018</vt:lpstr>
      <vt:lpstr>Which are projects/clinical goals and which are organizational strategies?</vt:lpstr>
      <vt:lpstr>Which are organizational strategies?</vt:lpstr>
      <vt:lpstr>Organizational Strategies to  Accelerate Improvement: Goals</vt:lpstr>
      <vt:lpstr>Organizational Strategies to  Accelerate Improvement: Goals</vt:lpstr>
      <vt:lpstr>Organizational Strategies to  Accelerate Improvement: Approach</vt:lpstr>
      <vt:lpstr>PowerPoint Presentation</vt:lpstr>
      <vt:lpstr>PowerPoint Presentation</vt:lpstr>
      <vt:lpstr>Strategies for Accelerating Improvement: Framework</vt:lpstr>
      <vt:lpstr>PowerPoint Presentation</vt:lpstr>
      <vt:lpstr>Safety as a System Property</vt:lpstr>
      <vt:lpstr>Framework for Safe, Reliable, and Effective Care </vt:lpstr>
      <vt:lpstr>Achieving Results at a System Level:  Will, Ideas, Execution</vt:lpstr>
      <vt:lpstr>Quality as a Business Strategy (QBS)</vt:lpstr>
      <vt:lpstr>QBS Leadership Essentials</vt:lpstr>
      <vt:lpstr>Highly Adoptable Improvement</vt:lpstr>
      <vt:lpstr>Touchstone</vt:lpstr>
      <vt:lpstr>Where do you see the touchstones today?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2018-05-08T17:25:38Z</dcterms:created>
  <dcterms:modified xsi:type="dcterms:W3CDTF">2018-05-08T17:25:43Z</dcterms:modified>
</cp:coreProperties>
</file>